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sldIdLst>
    <p:sldId id="383" r:id="rId2"/>
    <p:sldId id="407" r:id="rId3"/>
    <p:sldId id="431" r:id="rId4"/>
    <p:sldId id="433" r:id="rId5"/>
    <p:sldId id="434" r:id="rId6"/>
    <p:sldId id="435" r:id="rId7"/>
    <p:sldId id="436" r:id="rId8"/>
    <p:sldId id="469" r:id="rId9"/>
    <p:sldId id="470" r:id="rId10"/>
    <p:sldId id="468" r:id="rId11"/>
    <p:sldId id="473" r:id="rId12"/>
    <p:sldId id="472" r:id="rId13"/>
    <p:sldId id="471" r:id="rId14"/>
    <p:sldId id="438" r:id="rId15"/>
    <p:sldId id="440" r:id="rId16"/>
    <p:sldId id="442" r:id="rId17"/>
    <p:sldId id="444" r:id="rId18"/>
    <p:sldId id="445" r:id="rId19"/>
    <p:sldId id="446" r:id="rId20"/>
    <p:sldId id="447" r:id="rId21"/>
    <p:sldId id="448" r:id="rId22"/>
    <p:sldId id="479" r:id="rId23"/>
    <p:sldId id="474" r:id="rId24"/>
    <p:sldId id="475" r:id="rId25"/>
    <p:sldId id="478" r:id="rId26"/>
    <p:sldId id="450" r:id="rId27"/>
    <p:sldId id="476" r:id="rId28"/>
    <p:sldId id="451" r:id="rId29"/>
    <p:sldId id="477" r:id="rId30"/>
    <p:sldId id="454" r:id="rId31"/>
    <p:sldId id="456" r:id="rId32"/>
    <p:sldId id="457" r:id="rId33"/>
    <p:sldId id="458" r:id="rId34"/>
    <p:sldId id="460" r:id="rId35"/>
    <p:sldId id="461" r:id="rId36"/>
    <p:sldId id="462" r:id="rId37"/>
    <p:sldId id="463" r:id="rId38"/>
    <p:sldId id="464" r:id="rId39"/>
    <p:sldId id="465" r:id="rId40"/>
    <p:sldId id="466" r:id="rId41"/>
    <p:sldId id="467" r:id="rId42"/>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97" autoAdjust="0"/>
    <p:restoredTop sz="86377" autoAdjust="0"/>
  </p:normalViewPr>
  <p:slideViewPr>
    <p:cSldViewPr>
      <p:cViewPr varScale="1">
        <p:scale>
          <a:sx n="99" d="100"/>
          <a:sy n="99" d="100"/>
        </p:scale>
        <p:origin x="1890" y="102"/>
      </p:cViewPr>
      <p:guideLst>
        <p:guide orient="horz" pos="2160"/>
        <p:guide pos="2880"/>
      </p:guideLst>
    </p:cSldViewPr>
  </p:slideViewPr>
  <p:outlineViewPr>
    <p:cViewPr>
      <p:scale>
        <a:sx n="33" d="100"/>
        <a:sy n="33" d="100"/>
      </p:scale>
      <p:origin x="0" y="685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tr-TR"/>
          </a:p>
        </p:txBody>
      </p:sp>
      <p:sp>
        <p:nvSpPr>
          <p:cNvPr id="286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tr-TR"/>
          </a:p>
        </p:txBody>
      </p:sp>
      <p:sp>
        <p:nvSpPr>
          <p:cNvPr id="942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286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tr-TR"/>
          </a:p>
        </p:txBody>
      </p:sp>
      <p:sp>
        <p:nvSpPr>
          <p:cNvPr id="286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B7B3EB4-8C30-4C33-A1CA-5066E138D0D1}"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ayt Görüntüsü Yer Tutucusu 1"/>
          <p:cNvSpPr>
            <a:spLocks noGrp="1" noRot="1" noChangeAspect="1" noTextEdit="1"/>
          </p:cNvSpPr>
          <p:nvPr>
            <p:ph type="sldImg"/>
          </p:nvPr>
        </p:nvSpPr>
        <p:spPr>
          <a:ln/>
        </p:spPr>
      </p:sp>
      <p:sp>
        <p:nvSpPr>
          <p:cNvPr id="95235" name="Not Yer Tutucusu 2"/>
          <p:cNvSpPr>
            <a:spLocks noGrp="1"/>
          </p:cNvSpPr>
          <p:nvPr>
            <p:ph type="body" idx="1"/>
          </p:nvPr>
        </p:nvSpPr>
        <p:spPr>
          <a:noFill/>
          <a:ln/>
        </p:spPr>
        <p:txBody>
          <a:bodyPr/>
          <a:lstStyle/>
          <a:p>
            <a:endParaRPr lang="tr-TR" altLang="tr-TR" smtClean="0"/>
          </a:p>
        </p:txBody>
      </p:sp>
      <p:sp>
        <p:nvSpPr>
          <p:cNvPr id="95236" name="Slayt Numarası Yer Tutucusu 3"/>
          <p:cNvSpPr>
            <a:spLocks noGrp="1"/>
          </p:cNvSpPr>
          <p:nvPr>
            <p:ph type="sldNum" sz="quarter" idx="5"/>
          </p:nvPr>
        </p:nvSpPr>
        <p:spPr>
          <a:noFill/>
        </p:spPr>
        <p:txBody>
          <a:bodyPr/>
          <a:lstStyle/>
          <a:p>
            <a:fld id="{A10C7A6C-456A-405C-B32B-018B2607124E}" type="slidenum">
              <a:rPr lang="tr-TR" altLang="tr-TR" smtClean="0"/>
              <a:pPr/>
              <a:t>1</a:t>
            </a:fld>
            <a:endParaRPr lang="tr-TR" alt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ayt Görüntüsü Yer Tutucusu 1"/>
          <p:cNvSpPr>
            <a:spLocks noGrp="1" noRot="1" noChangeAspect="1" noTextEdit="1"/>
          </p:cNvSpPr>
          <p:nvPr>
            <p:ph type="sldImg"/>
          </p:nvPr>
        </p:nvSpPr>
        <p:spPr>
          <a:ln/>
        </p:spPr>
      </p:sp>
      <p:sp>
        <p:nvSpPr>
          <p:cNvPr id="96259" name="Not Yer Tutucusu 2"/>
          <p:cNvSpPr>
            <a:spLocks noGrp="1"/>
          </p:cNvSpPr>
          <p:nvPr>
            <p:ph type="body" idx="1"/>
          </p:nvPr>
        </p:nvSpPr>
        <p:spPr>
          <a:noFill/>
          <a:ln/>
        </p:spPr>
        <p:txBody>
          <a:bodyPr/>
          <a:lstStyle/>
          <a:p>
            <a:endParaRPr lang="tr-TR" altLang="tr-TR" smtClean="0"/>
          </a:p>
        </p:txBody>
      </p:sp>
      <p:sp>
        <p:nvSpPr>
          <p:cNvPr id="96260" name="Slayt Numarası Yer Tutucusu 3"/>
          <p:cNvSpPr>
            <a:spLocks noGrp="1"/>
          </p:cNvSpPr>
          <p:nvPr>
            <p:ph type="sldNum" sz="quarter" idx="5"/>
          </p:nvPr>
        </p:nvSpPr>
        <p:spPr>
          <a:noFill/>
        </p:spPr>
        <p:txBody>
          <a:bodyPr/>
          <a:lstStyle/>
          <a:p>
            <a:fld id="{775BD744-E533-4E2D-AE51-09E50641ACB3}" type="slidenum">
              <a:rPr lang="tr-TR" altLang="tr-TR" smtClean="0"/>
              <a:pPr/>
              <a:t>2</a:t>
            </a:fld>
            <a:endParaRPr lang="tr-TR" alt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en-GB"/>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17-18.02.2013 - Antalya</a:t>
            </a:r>
          </a:p>
        </p:txBody>
      </p:sp>
      <p:sp>
        <p:nvSpPr>
          <p:cNvPr id="6" name="Rectangle 6"/>
          <p:cNvSpPr>
            <a:spLocks noGrp="1" noChangeArrowheads="1"/>
          </p:cNvSpPr>
          <p:nvPr>
            <p:ph type="sldNum" sz="quarter" idx="12"/>
          </p:nvPr>
        </p:nvSpPr>
        <p:spPr>
          <a:ln/>
        </p:spPr>
        <p:txBody>
          <a:bodyPr/>
          <a:lstStyle>
            <a:lvl1pPr>
              <a:defRPr/>
            </a:lvl1pPr>
          </a:lstStyle>
          <a:p>
            <a:pPr>
              <a:defRPr/>
            </a:pPr>
            <a:fld id="{B03703D3-68DE-4CE7-857D-723C58CA36E3}"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GB"/>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17-18.02.2013 - Antalya</a:t>
            </a:r>
          </a:p>
        </p:txBody>
      </p:sp>
      <p:sp>
        <p:nvSpPr>
          <p:cNvPr id="6" name="Rectangle 6"/>
          <p:cNvSpPr>
            <a:spLocks noGrp="1" noChangeArrowheads="1"/>
          </p:cNvSpPr>
          <p:nvPr>
            <p:ph type="sldNum" sz="quarter" idx="12"/>
          </p:nvPr>
        </p:nvSpPr>
        <p:spPr>
          <a:ln/>
        </p:spPr>
        <p:txBody>
          <a:bodyPr/>
          <a:lstStyle>
            <a:lvl1pPr>
              <a:defRPr/>
            </a:lvl1pPr>
          </a:lstStyle>
          <a:p>
            <a:pPr>
              <a:defRPr/>
            </a:pPr>
            <a:fld id="{043D83FD-E24F-440B-9AA7-46C3EBDDEA1D}"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GB"/>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17-18.02.2013 - Antalya</a:t>
            </a:r>
          </a:p>
        </p:txBody>
      </p:sp>
      <p:sp>
        <p:nvSpPr>
          <p:cNvPr id="6" name="Rectangle 6"/>
          <p:cNvSpPr>
            <a:spLocks noGrp="1" noChangeArrowheads="1"/>
          </p:cNvSpPr>
          <p:nvPr>
            <p:ph type="sldNum" sz="quarter" idx="12"/>
          </p:nvPr>
        </p:nvSpPr>
        <p:spPr>
          <a:ln/>
        </p:spPr>
        <p:txBody>
          <a:bodyPr/>
          <a:lstStyle>
            <a:lvl1pPr>
              <a:defRPr/>
            </a:lvl1pPr>
          </a:lstStyle>
          <a:p>
            <a:pPr>
              <a:defRPr/>
            </a:pPr>
            <a:fld id="{9EFCBD9F-7A18-430C-84BB-6E7F5E812722}"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GB"/>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17-18.02.2013 - Antalya</a:t>
            </a:r>
          </a:p>
        </p:txBody>
      </p:sp>
      <p:sp>
        <p:nvSpPr>
          <p:cNvPr id="6" name="Rectangle 6"/>
          <p:cNvSpPr>
            <a:spLocks noGrp="1" noChangeArrowheads="1"/>
          </p:cNvSpPr>
          <p:nvPr>
            <p:ph type="sldNum" sz="quarter" idx="12"/>
          </p:nvPr>
        </p:nvSpPr>
        <p:spPr>
          <a:ln/>
        </p:spPr>
        <p:txBody>
          <a:bodyPr/>
          <a:lstStyle>
            <a:lvl1pPr>
              <a:defRPr/>
            </a:lvl1pPr>
          </a:lstStyle>
          <a:p>
            <a:pPr>
              <a:defRPr/>
            </a:pPr>
            <a:fld id="{13F00FFB-4F04-4227-B868-0DB9C06D4E11}"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GB"/>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17-18.02.2013 - Antalya</a:t>
            </a:r>
          </a:p>
        </p:txBody>
      </p:sp>
      <p:sp>
        <p:nvSpPr>
          <p:cNvPr id="6" name="Rectangle 6"/>
          <p:cNvSpPr>
            <a:spLocks noGrp="1" noChangeArrowheads="1"/>
          </p:cNvSpPr>
          <p:nvPr>
            <p:ph type="sldNum" sz="quarter" idx="12"/>
          </p:nvPr>
        </p:nvSpPr>
        <p:spPr>
          <a:ln/>
        </p:spPr>
        <p:txBody>
          <a:bodyPr/>
          <a:lstStyle>
            <a:lvl1pPr>
              <a:defRPr/>
            </a:lvl1pPr>
          </a:lstStyle>
          <a:p>
            <a:pPr>
              <a:defRPr/>
            </a:pPr>
            <a:fld id="{14D5B78B-2832-48CD-8088-5D70E8722376}"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GB"/>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17-18.02.2013 - Antalya</a:t>
            </a:r>
          </a:p>
        </p:txBody>
      </p:sp>
      <p:sp>
        <p:nvSpPr>
          <p:cNvPr id="7" name="Rectangle 6"/>
          <p:cNvSpPr>
            <a:spLocks noGrp="1" noChangeArrowheads="1"/>
          </p:cNvSpPr>
          <p:nvPr>
            <p:ph type="sldNum" sz="quarter" idx="12"/>
          </p:nvPr>
        </p:nvSpPr>
        <p:spPr>
          <a:ln/>
        </p:spPr>
        <p:txBody>
          <a:bodyPr/>
          <a:lstStyle>
            <a:lvl1pPr>
              <a:defRPr/>
            </a:lvl1pPr>
          </a:lstStyle>
          <a:p>
            <a:pPr>
              <a:defRPr/>
            </a:pPr>
            <a:fld id="{D663A432-4EEE-4E53-8886-A8C9BD891C2D}"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en-GB"/>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r>
              <a:rPr lang="tr-TR"/>
              <a:t>17-18.02.2013 - Antalya</a:t>
            </a:r>
          </a:p>
        </p:txBody>
      </p:sp>
      <p:sp>
        <p:nvSpPr>
          <p:cNvPr id="9" name="Rectangle 6"/>
          <p:cNvSpPr>
            <a:spLocks noGrp="1" noChangeArrowheads="1"/>
          </p:cNvSpPr>
          <p:nvPr>
            <p:ph type="sldNum" sz="quarter" idx="12"/>
          </p:nvPr>
        </p:nvSpPr>
        <p:spPr>
          <a:ln/>
        </p:spPr>
        <p:txBody>
          <a:bodyPr/>
          <a:lstStyle>
            <a:lvl1pPr>
              <a:defRPr/>
            </a:lvl1pPr>
          </a:lstStyle>
          <a:p>
            <a:pPr>
              <a:defRPr/>
            </a:pPr>
            <a:fld id="{24069A55-B95F-4A91-A626-1BBE9B1FD113}"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r>
              <a:rPr lang="tr-TR"/>
              <a:t>17-18.02.2013 - Antalya</a:t>
            </a:r>
          </a:p>
        </p:txBody>
      </p:sp>
      <p:sp>
        <p:nvSpPr>
          <p:cNvPr id="5" name="Rectangle 6"/>
          <p:cNvSpPr>
            <a:spLocks noGrp="1" noChangeArrowheads="1"/>
          </p:cNvSpPr>
          <p:nvPr>
            <p:ph type="sldNum" sz="quarter" idx="12"/>
          </p:nvPr>
        </p:nvSpPr>
        <p:spPr>
          <a:ln/>
        </p:spPr>
        <p:txBody>
          <a:bodyPr/>
          <a:lstStyle>
            <a:lvl1pPr>
              <a:defRPr/>
            </a:lvl1pPr>
          </a:lstStyle>
          <a:p>
            <a:pPr>
              <a:defRPr/>
            </a:pPr>
            <a:fld id="{226EA7F4-80AC-4FE0-BCAD-AAED9DF06EAA}"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r>
              <a:rPr lang="tr-TR"/>
              <a:t>17-18.02.2013 - Antalya</a:t>
            </a:r>
          </a:p>
        </p:txBody>
      </p:sp>
      <p:sp>
        <p:nvSpPr>
          <p:cNvPr id="4" name="Rectangle 6"/>
          <p:cNvSpPr>
            <a:spLocks noGrp="1" noChangeArrowheads="1"/>
          </p:cNvSpPr>
          <p:nvPr>
            <p:ph type="sldNum" sz="quarter" idx="12"/>
          </p:nvPr>
        </p:nvSpPr>
        <p:spPr>
          <a:ln/>
        </p:spPr>
        <p:txBody>
          <a:bodyPr/>
          <a:lstStyle>
            <a:lvl1pPr>
              <a:defRPr/>
            </a:lvl1pPr>
          </a:lstStyle>
          <a:p>
            <a:pPr>
              <a:defRPr/>
            </a:pPr>
            <a:fld id="{A3C83697-6506-4BEF-9B58-A431676B63D0}"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GB"/>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17-18.02.2013 - Antalya</a:t>
            </a:r>
          </a:p>
        </p:txBody>
      </p:sp>
      <p:sp>
        <p:nvSpPr>
          <p:cNvPr id="7" name="Rectangle 6"/>
          <p:cNvSpPr>
            <a:spLocks noGrp="1" noChangeArrowheads="1"/>
          </p:cNvSpPr>
          <p:nvPr>
            <p:ph type="sldNum" sz="quarter" idx="12"/>
          </p:nvPr>
        </p:nvSpPr>
        <p:spPr>
          <a:ln/>
        </p:spPr>
        <p:txBody>
          <a:bodyPr/>
          <a:lstStyle>
            <a:lvl1pPr>
              <a:defRPr/>
            </a:lvl1pPr>
          </a:lstStyle>
          <a:p>
            <a:pPr>
              <a:defRPr/>
            </a:pPr>
            <a:fld id="{FA10C52C-053B-4D71-A9F5-B7EF7BB66D1D}"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GB"/>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17-18.02.2013 - Antalya</a:t>
            </a:r>
          </a:p>
        </p:txBody>
      </p:sp>
      <p:sp>
        <p:nvSpPr>
          <p:cNvPr id="7" name="Rectangle 6"/>
          <p:cNvSpPr>
            <a:spLocks noGrp="1" noChangeArrowheads="1"/>
          </p:cNvSpPr>
          <p:nvPr>
            <p:ph type="sldNum" sz="quarter" idx="12"/>
          </p:nvPr>
        </p:nvSpPr>
        <p:spPr>
          <a:ln/>
        </p:spPr>
        <p:txBody>
          <a:bodyPr/>
          <a:lstStyle>
            <a:lvl1pPr>
              <a:defRPr/>
            </a:lvl1pPr>
          </a:lstStyle>
          <a:p>
            <a:pPr>
              <a:defRPr/>
            </a:pPr>
            <a:fld id="{F47F21C6-9A4F-493E-A0DB-A01453D4614D}"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alphaModFix amt="5000"/>
            <a:lum/>
          </a:blip>
          <a:srcRect/>
          <a:stretch>
            <a:fillRect l="10000" r="10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tr-T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tr-TR"/>
              <a:t>17-18.02.2013 - Antalya</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1F6670AE-6F89-44E7-907E-BF5FE7596D46}"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txBox="1">
            <a:spLocks/>
          </p:cNvSpPr>
          <p:nvPr/>
        </p:nvSpPr>
        <p:spPr bwMode="auto">
          <a:xfrm>
            <a:off x="0" y="0"/>
            <a:ext cx="9144000" cy="571500"/>
          </a:xfrm>
          <a:prstGeom prst="rect">
            <a:avLst/>
          </a:prstGeom>
          <a:noFill/>
          <a:ln w="9525">
            <a:noFill/>
            <a:miter lim="800000"/>
            <a:headEnd/>
            <a:tailEnd/>
          </a:ln>
        </p:spPr>
        <p:txBody>
          <a:bodyPr anchor="ctr"/>
          <a:lstStyle/>
          <a:p>
            <a:pPr algn="ctr" eaLnBrk="0" hangingPunct="0"/>
            <a:r>
              <a:rPr lang="tr-TR" altLang="tr-TR" sz="2800">
                <a:solidFill>
                  <a:srgbClr val="C00000"/>
                </a:solidFill>
              </a:rPr>
              <a:t>Bacagazı Ölçüm ve Örneklemeleri</a:t>
            </a:r>
            <a:endParaRPr lang="tr-TR" altLang="tr-TR" sz="2800">
              <a:solidFill>
                <a:schemeClr val="tx2"/>
              </a:solidFill>
            </a:endParaRPr>
          </a:p>
        </p:txBody>
      </p:sp>
      <p:sp>
        <p:nvSpPr>
          <p:cNvPr id="2051" name="Alt Başlık 2"/>
          <p:cNvSpPr>
            <a:spLocks noGrp="1"/>
          </p:cNvSpPr>
          <p:nvPr>
            <p:ph type="subTitle" idx="1"/>
          </p:nvPr>
        </p:nvSpPr>
        <p:spPr>
          <a:xfrm>
            <a:off x="1000125" y="3886200"/>
            <a:ext cx="6772275" cy="2286000"/>
          </a:xfrm>
        </p:spPr>
        <p:txBody>
          <a:bodyPr/>
          <a:lstStyle/>
          <a:p>
            <a:pPr marL="250825" indent="457200">
              <a:spcBef>
                <a:spcPct val="0"/>
              </a:spcBef>
              <a:spcAft>
                <a:spcPts val="600"/>
              </a:spcAft>
            </a:pPr>
            <a:r>
              <a:rPr lang="tr-TR" altLang="tr-TR" sz="2800" b="1" smtClean="0">
                <a:latin typeface="Times New Roman" pitchFamily="18" charset="0"/>
                <a:cs typeface="Times New Roman" pitchFamily="18" charset="0"/>
              </a:rPr>
              <a:t>Mustafa ALTUNDAĞ</a:t>
            </a:r>
          </a:p>
          <a:p>
            <a:pPr marL="250825" indent="457200">
              <a:spcBef>
                <a:spcPct val="0"/>
              </a:spcBef>
              <a:spcAft>
                <a:spcPts val="600"/>
              </a:spcAft>
            </a:pPr>
            <a:r>
              <a:rPr lang="tr-TR" altLang="tr-TR" sz="2000" smtClean="0">
                <a:latin typeface="Times New Roman" pitchFamily="18" charset="0"/>
                <a:cs typeface="Times New Roman" pitchFamily="18" charset="0"/>
              </a:rPr>
              <a:t>Kimya Mühendisi</a:t>
            </a:r>
          </a:p>
          <a:p>
            <a:pPr marL="250825" indent="457200">
              <a:spcBef>
                <a:spcPct val="0"/>
              </a:spcBef>
              <a:spcAft>
                <a:spcPts val="600"/>
              </a:spcAft>
            </a:pPr>
            <a:endParaRPr lang="tr-TR" altLang="tr-TR" sz="2000" smtClean="0">
              <a:latin typeface="Times New Roman" pitchFamily="18" charset="0"/>
              <a:cs typeface="Times New Roman" pitchFamily="18" charset="0"/>
            </a:endParaRPr>
          </a:p>
          <a:p>
            <a:pPr marL="250825" indent="457200">
              <a:spcBef>
                <a:spcPct val="0"/>
              </a:spcBef>
              <a:spcAft>
                <a:spcPts val="600"/>
              </a:spcAft>
            </a:pPr>
            <a:r>
              <a:rPr lang="tr-TR" altLang="tr-TR" sz="2400" smtClean="0">
                <a:latin typeface="Times New Roman" pitchFamily="18" charset="0"/>
                <a:cs typeface="Times New Roman" pitchFamily="18" charset="0"/>
              </a:rPr>
              <a:t>ÇED, İzin ve Denetim Genel Müdürlüğü</a:t>
            </a:r>
          </a:p>
          <a:p>
            <a:pPr marL="250825" indent="457200">
              <a:spcBef>
                <a:spcPct val="0"/>
              </a:spcBef>
              <a:spcAft>
                <a:spcPts val="600"/>
              </a:spcAft>
            </a:pPr>
            <a:r>
              <a:rPr lang="tr-TR" altLang="tr-TR" sz="2400" smtClean="0">
                <a:latin typeface="Times New Roman" pitchFamily="18" charset="0"/>
                <a:cs typeface="Times New Roman" pitchFamily="18" charset="0"/>
              </a:rPr>
              <a:t>Laboratuvar, Ölçüm ve İzleme Daire Başkanlığı</a:t>
            </a:r>
            <a:endParaRPr lang="en-US" altLang="tr-TR" sz="2400" smtClean="0">
              <a:latin typeface="Times New Roman" pitchFamily="18" charset="0"/>
              <a:cs typeface="Times New Roman" pitchFamily="18" charset="0"/>
            </a:endParaRPr>
          </a:p>
        </p:txBody>
      </p:sp>
      <p:pic>
        <p:nvPicPr>
          <p:cNvPr id="2052" name="Picture 9" descr="emission sampling ile ilgili görsel sonucu"/>
          <p:cNvPicPr>
            <a:picLocks noChangeAspect="1" noChangeArrowheads="1"/>
          </p:cNvPicPr>
          <p:nvPr/>
        </p:nvPicPr>
        <p:blipFill>
          <a:blip r:embed="rId3" cstate="print"/>
          <a:srcRect/>
          <a:stretch>
            <a:fillRect/>
          </a:stretch>
        </p:blipFill>
        <p:spPr bwMode="auto">
          <a:xfrm>
            <a:off x="533400" y="685800"/>
            <a:ext cx="2368550" cy="3157538"/>
          </a:xfrm>
          <a:prstGeom prst="rect">
            <a:avLst/>
          </a:prstGeom>
          <a:noFill/>
          <a:ln w="9525">
            <a:noFill/>
            <a:miter lim="800000"/>
            <a:headEnd/>
            <a:tailEnd/>
          </a:ln>
        </p:spPr>
      </p:pic>
      <p:sp>
        <p:nvSpPr>
          <p:cNvPr id="2053" name="AutoShape 13" descr="emission sampling ile ilgili görsel sonucu"/>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p>
        </p:txBody>
      </p:sp>
      <p:pic>
        <p:nvPicPr>
          <p:cNvPr id="2054" name="Picture 15" descr="C:\Users\mustafa.altundag\Desktop\EĞİTİM\diğer\resimler\Adsız.jpg"/>
          <p:cNvPicPr>
            <a:picLocks noChangeAspect="1" noChangeArrowheads="1"/>
          </p:cNvPicPr>
          <p:nvPr/>
        </p:nvPicPr>
        <p:blipFill>
          <a:blip r:embed="rId4" cstate="print"/>
          <a:srcRect/>
          <a:stretch>
            <a:fillRect/>
          </a:stretch>
        </p:blipFill>
        <p:spPr bwMode="auto">
          <a:xfrm>
            <a:off x="4343400" y="869950"/>
            <a:ext cx="3914775" cy="2790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9 Metin kutusu"/>
          <p:cNvSpPr txBox="1">
            <a:spLocks noChangeArrowheads="1"/>
          </p:cNvSpPr>
          <p:nvPr/>
        </p:nvSpPr>
        <p:spPr bwMode="auto">
          <a:xfrm>
            <a:off x="287338" y="908050"/>
            <a:ext cx="8624887" cy="5078313"/>
          </a:xfrm>
          <a:prstGeom prst="rect">
            <a:avLst/>
          </a:prstGeom>
          <a:noFill/>
          <a:ln w="9525">
            <a:noFill/>
            <a:miter lim="800000"/>
            <a:headEnd/>
            <a:tailEnd/>
          </a:ln>
        </p:spPr>
        <p:txBody>
          <a:bodyPr>
            <a:spAutoFit/>
          </a:bodyPr>
          <a:lstStyle/>
          <a:p>
            <a:pPr algn="just">
              <a:spcBef>
                <a:spcPts val="1200"/>
              </a:spcBef>
              <a:spcAft>
                <a:spcPts val="1200"/>
              </a:spcAft>
            </a:pPr>
            <a:r>
              <a:rPr lang="tr-TR" altLang="tr-TR" sz="2800" dirty="0" smtClean="0">
                <a:latin typeface="Times New Roman" pitchFamily="18" charset="0"/>
                <a:cs typeface="Times New Roman" pitchFamily="18" charset="0"/>
              </a:rPr>
              <a:t>Metot B (ısıtılmış filtre/</a:t>
            </a:r>
            <a:r>
              <a:rPr lang="tr-TR" altLang="tr-TR" sz="2800" dirty="0" err="1" smtClean="0">
                <a:latin typeface="Times New Roman" pitchFamily="18" charset="0"/>
                <a:cs typeface="Times New Roman" pitchFamily="18" charset="0"/>
              </a:rPr>
              <a:t>kondenser</a:t>
            </a:r>
            <a:r>
              <a:rPr lang="tr-TR" altLang="tr-TR" sz="2800" dirty="0" smtClean="0">
                <a:latin typeface="Times New Roman" pitchFamily="18" charset="0"/>
                <a:cs typeface="Times New Roman" pitchFamily="18" charset="0"/>
              </a:rPr>
              <a:t>/</a:t>
            </a:r>
            <a:r>
              <a:rPr lang="tr-TR" altLang="tr-TR" sz="2800" dirty="0" err="1" smtClean="0">
                <a:latin typeface="Times New Roman" pitchFamily="18" charset="0"/>
                <a:cs typeface="Times New Roman" pitchFamily="18" charset="0"/>
              </a:rPr>
              <a:t>adsorber</a:t>
            </a:r>
            <a:r>
              <a:rPr lang="tr-TR" altLang="tr-TR" sz="2800" dirty="0" smtClean="0">
                <a:latin typeface="Times New Roman" pitchFamily="18" charset="0"/>
                <a:cs typeface="Times New Roman" pitchFamily="18" charset="0"/>
              </a:rPr>
              <a:t> metodu) </a:t>
            </a:r>
          </a:p>
          <a:p>
            <a:pPr algn="just">
              <a:spcBef>
                <a:spcPts val="1200"/>
              </a:spcBef>
              <a:spcAft>
                <a:spcPts val="1200"/>
              </a:spcAft>
              <a:buFont typeface="Wingdings" pitchFamily="2" charset="2"/>
              <a:buChar char="Ø"/>
            </a:pPr>
            <a:r>
              <a:rPr lang="tr-TR" altLang="tr-TR" sz="2800" dirty="0" err="1" smtClean="0">
                <a:latin typeface="Times New Roman" pitchFamily="18" charset="0"/>
                <a:cs typeface="Times New Roman" pitchFamily="18" charset="0"/>
              </a:rPr>
              <a:t>Bacagazı</a:t>
            </a:r>
            <a:r>
              <a:rPr lang="tr-TR" altLang="tr-TR" sz="2800" dirty="0" smtClean="0">
                <a:latin typeface="Times New Roman" pitchFamily="18" charset="0"/>
                <a:cs typeface="Times New Roman" pitchFamily="18" charset="0"/>
              </a:rPr>
              <a:t> </a:t>
            </a:r>
            <a:r>
              <a:rPr lang="tr-TR" altLang="tr-TR" sz="2800" dirty="0" err="1" smtClean="0">
                <a:latin typeface="Times New Roman" pitchFamily="18" charset="0"/>
                <a:cs typeface="Times New Roman" pitchFamily="18" charset="0"/>
              </a:rPr>
              <a:t>izokinetik</a:t>
            </a:r>
            <a:r>
              <a:rPr lang="tr-TR" altLang="tr-TR" sz="2800" dirty="0" smtClean="0">
                <a:latin typeface="Times New Roman" pitchFamily="18" charset="0"/>
                <a:cs typeface="Times New Roman" pitchFamily="18" charset="0"/>
              </a:rPr>
              <a:t> olarak ısıtılmış </a:t>
            </a:r>
            <a:r>
              <a:rPr lang="tr-TR" altLang="tr-TR" sz="2800" dirty="0" err="1" smtClean="0">
                <a:latin typeface="Times New Roman" pitchFamily="18" charset="0"/>
                <a:cs typeface="Times New Roman" pitchFamily="18" charset="0"/>
              </a:rPr>
              <a:t>prob</a:t>
            </a:r>
            <a:r>
              <a:rPr lang="tr-TR" altLang="tr-TR" sz="2800" dirty="0" smtClean="0">
                <a:latin typeface="Times New Roman" pitchFamily="18" charset="0"/>
                <a:cs typeface="Times New Roman" pitchFamily="18" charset="0"/>
              </a:rPr>
              <a:t> ile örneklenir.</a:t>
            </a:r>
          </a:p>
          <a:p>
            <a:pPr algn="just">
              <a:spcBef>
                <a:spcPts val="1200"/>
              </a:spcBef>
              <a:spcAft>
                <a:spcPts val="1200"/>
              </a:spcAft>
              <a:buFont typeface="Wingdings" pitchFamily="2" charset="2"/>
              <a:buChar char="Ø"/>
            </a:pPr>
            <a:r>
              <a:rPr lang="tr-TR" altLang="tr-TR" sz="2800" dirty="0" err="1" smtClean="0">
                <a:latin typeface="Times New Roman" pitchFamily="18" charset="0"/>
                <a:cs typeface="Times New Roman" pitchFamily="18" charset="0"/>
              </a:rPr>
              <a:t>Prob</a:t>
            </a:r>
            <a:r>
              <a:rPr lang="tr-TR" altLang="tr-TR" sz="2800" dirty="0" smtClean="0">
                <a:latin typeface="Times New Roman" pitchFamily="18" charset="0"/>
                <a:cs typeface="Times New Roman" pitchFamily="18" charset="0"/>
              </a:rPr>
              <a:t> sıcaklığı </a:t>
            </a:r>
            <a:r>
              <a:rPr lang="tr-TR" altLang="tr-TR" sz="2800" dirty="0" err="1" smtClean="0">
                <a:latin typeface="Times New Roman" pitchFamily="18" charset="0"/>
                <a:cs typeface="Times New Roman" pitchFamily="18" charset="0"/>
              </a:rPr>
              <a:t>çiğlenme</a:t>
            </a:r>
            <a:r>
              <a:rPr lang="tr-TR" altLang="tr-TR" sz="2800" dirty="0" smtClean="0">
                <a:latin typeface="Times New Roman" pitchFamily="18" charset="0"/>
                <a:cs typeface="Times New Roman" pitchFamily="18" charset="0"/>
              </a:rPr>
              <a:t> noktasının üstünde ancak baca gazı sıcaklığından düşük olmalıdır.</a:t>
            </a:r>
          </a:p>
          <a:p>
            <a:pPr algn="just">
              <a:spcBef>
                <a:spcPts val="1200"/>
              </a:spcBef>
              <a:spcAft>
                <a:spcPts val="1200"/>
              </a:spcAft>
              <a:buFont typeface="Wingdings" pitchFamily="2" charset="2"/>
              <a:buChar char="Ø"/>
            </a:pPr>
            <a:r>
              <a:rPr lang="tr-TR" altLang="tr-TR" sz="2800" dirty="0" smtClean="0">
                <a:latin typeface="Times New Roman" pitchFamily="18" charset="0"/>
                <a:cs typeface="Times New Roman" pitchFamily="18" charset="0"/>
              </a:rPr>
              <a:t>Gaz 20 </a:t>
            </a:r>
            <a:r>
              <a:rPr lang="tr-TR" altLang="tr-TR" sz="2800" baseline="30000" dirty="0" err="1" smtClean="0">
                <a:latin typeface="Times New Roman" pitchFamily="18" charset="0"/>
                <a:cs typeface="Times New Roman" pitchFamily="18" charset="0"/>
              </a:rPr>
              <a:t>o</a:t>
            </a:r>
            <a:r>
              <a:rPr lang="tr-TR" altLang="tr-TR" sz="2800" dirty="0" err="1" smtClean="0">
                <a:latin typeface="Times New Roman" pitchFamily="18" charset="0"/>
                <a:cs typeface="Times New Roman" pitchFamily="18" charset="0"/>
              </a:rPr>
              <a:t>C</a:t>
            </a:r>
            <a:r>
              <a:rPr lang="tr-TR" altLang="tr-TR" sz="2800" dirty="0" smtClean="0">
                <a:latin typeface="Times New Roman" pitchFamily="18" charset="0"/>
                <a:cs typeface="Times New Roman" pitchFamily="18" charset="0"/>
              </a:rPr>
              <a:t> altına soğutulur. </a:t>
            </a:r>
          </a:p>
          <a:p>
            <a:pPr algn="just">
              <a:spcBef>
                <a:spcPts val="1200"/>
              </a:spcBef>
              <a:spcAft>
                <a:spcPts val="1200"/>
              </a:spcAft>
              <a:buFont typeface="Wingdings" pitchFamily="2" charset="2"/>
              <a:buChar char="Ø"/>
            </a:pPr>
            <a:r>
              <a:rPr lang="tr-TR" altLang="tr-TR" sz="2800" dirty="0" smtClean="0">
                <a:latin typeface="Times New Roman" pitchFamily="18" charset="0"/>
                <a:cs typeface="Times New Roman" pitchFamily="18" charset="0"/>
              </a:rPr>
              <a:t>Numune debisi 1m</a:t>
            </a:r>
            <a:r>
              <a:rPr lang="tr-TR" altLang="tr-TR" sz="2800" baseline="30000" dirty="0" smtClean="0">
                <a:latin typeface="Times New Roman" pitchFamily="18" charset="0"/>
                <a:cs typeface="Times New Roman" pitchFamily="18" charset="0"/>
              </a:rPr>
              <a:t>3</a:t>
            </a:r>
            <a:r>
              <a:rPr lang="tr-TR" altLang="tr-TR" sz="2800" dirty="0" smtClean="0">
                <a:latin typeface="Times New Roman" pitchFamily="18" charset="0"/>
                <a:cs typeface="Times New Roman" pitchFamily="18" charset="0"/>
              </a:rPr>
              <a:t>/h ile 6 m</a:t>
            </a:r>
            <a:r>
              <a:rPr lang="tr-TR" altLang="tr-TR" sz="2800" baseline="30000" dirty="0" smtClean="0">
                <a:latin typeface="Times New Roman" pitchFamily="18" charset="0"/>
                <a:cs typeface="Times New Roman" pitchFamily="18" charset="0"/>
              </a:rPr>
              <a:t>3</a:t>
            </a:r>
            <a:r>
              <a:rPr lang="tr-TR" altLang="tr-TR" sz="2800" dirty="0" smtClean="0">
                <a:latin typeface="Times New Roman" pitchFamily="18" charset="0"/>
                <a:cs typeface="Times New Roman" pitchFamily="18" charset="0"/>
              </a:rPr>
              <a:t>/h arasında olmalıdır.</a:t>
            </a:r>
          </a:p>
          <a:p>
            <a:pPr algn="just">
              <a:spcBef>
                <a:spcPts val="1200"/>
              </a:spcBef>
              <a:spcAft>
                <a:spcPts val="1200"/>
              </a:spcAft>
              <a:buFont typeface="Wingdings" pitchFamily="2" charset="2"/>
              <a:buChar char="Ø"/>
            </a:pPr>
            <a:r>
              <a:rPr lang="tr-TR" altLang="tr-TR" sz="2800" dirty="0" smtClean="0">
                <a:latin typeface="Times New Roman" pitchFamily="18" charset="0"/>
                <a:cs typeface="Times New Roman" pitchFamily="18" charset="0"/>
              </a:rPr>
              <a:t>Örnekleme sonrası filtre, </a:t>
            </a:r>
            <a:r>
              <a:rPr lang="tr-TR" altLang="tr-TR" sz="2800" dirty="0" err="1" smtClean="0">
                <a:latin typeface="Times New Roman" pitchFamily="18" charset="0"/>
                <a:cs typeface="Times New Roman" pitchFamily="18" charset="0"/>
              </a:rPr>
              <a:t>absorbans</a:t>
            </a:r>
            <a:r>
              <a:rPr lang="tr-TR" altLang="tr-TR" sz="2800" dirty="0" smtClean="0">
                <a:latin typeface="Times New Roman" pitchFamily="18" charset="0"/>
                <a:cs typeface="Times New Roman" pitchFamily="18" charset="0"/>
              </a:rPr>
              <a:t> yada </a:t>
            </a:r>
            <a:r>
              <a:rPr lang="tr-TR" altLang="tr-TR" sz="2800" dirty="0" err="1" smtClean="0">
                <a:latin typeface="Times New Roman" pitchFamily="18" charset="0"/>
                <a:cs typeface="Times New Roman" pitchFamily="18" charset="0"/>
              </a:rPr>
              <a:t>impinger</a:t>
            </a:r>
            <a:r>
              <a:rPr lang="tr-TR" altLang="tr-TR" sz="2800" dirty="0" smtClean="0">
                <a:latin typeface="Times New Roman" pitchFamily="18" charset="0"/>
                <a:cs typeface="Times New Roman" pitchFamily="18" charset="0"/>
              </a:rPr>
              <a:t> çözeltisi ve durulama çözeltileri analiz edilir.</a:t>
            </a:r>
            <a:endParaRPr lang="tr-TR" altLang="tr-TR" sz="2800" dirty="0">
              <a:latin typeface="Times New Roman" pitchFamily="18" charset="0"/>
              <a:cs typeface="Times New Roman" pitchFamily="18" charset="0"/>
            </a:endParaRPr>
          </a:p>
        </p:txBody>
      </p:sp>
      <p:sp>
        <p:nvSpPr>
          <p:cNvPr id="68611" name="Başlık 1"/>
          <p:cNvSpPr txBox="1">
            <a:spLocks/>
          </p:cNvSpPr>
          <p:nvPr/>
        </p:nvSpPr>
        <p:spPr bwMode="auto">
          <a:xfrm>
            <a:off x="0" y="0"/>
            <a:ext cx="9144000" cy="571500"/>
          </a:xfrm>
          <a:prstGeom prst="rect">
            <a:avLst/>
          </a:prstGeom>
          <a:noFill/>
          <a:ln w="9525">
            <a:noFill/>
            <a:miter lim="800000"/>
            <a:headEnd/>
            <a:tailEnd/>
          </a:ln>
        </p:spPr>
        <p:txBody>
          <a:bodyPr anchor="ctr"/>
          <a:lstStyle/>
          <a:p>
            <a:pPr algn="ctr" eaLnBrk="0" hangingPunct="0"/>
            <a:r>
              <a:rPr lang="tr-TR" sz="2800" b="1">
                <a:solidFill>
                  <a:srgbClr val="C00000"/>
                </a:solidFill>
                <a:latin typeface="Times New Roman" pitchFamily="18" charset="0"/>
                <a:cs typeface="Times New Roman" pitchFamily="18" charset="0"/>
              </a:rPr>
              <a:t>Polisiklik aromatik hidrokarbonlar (PAH)</a:t>
            </a:r>
            <a:endParaRPr lang="tr-TR" altLang="tr-TR" sz="280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Başlık 1"/>
          <p:cNvSpPr txBox="1">
            <a:spLocks/>
          </p:cNvSpPr>
          <p:nvPr/>
        </p:nvSpPr>
        <p:spPr bwMode="auto">
          <a:xfrm>
            <a:off x="0" y="0"/>
            <a:ext cx="9144000" cy="571500"/>
          </a:xfrm>
          <a:prstGeom prst="rect">
            <a:avLst/>
          </a:prstGeom>
          <a:noFill/>
          <a:ln w="9525">
            <a:noFill/>
            <a:miter lim="800000"/>
            <a:headEnd/>
            <a:tailEnd/>
          </a:ln>
        </p:spPr>
        <p:txBody>
          <a:bodyPr anchor="ctr"/>
          <a:lstStyle/>
          <a:p>
            <a:pPr algn="ctr" eaLnBrk="0" hangingPunct="0"/>
            <a:r>
              <a:rPr lang="tr-TR" sz="2800" b="1">
                <a:solidFill>
                  <a:srgbClr val="C00000"/>
                </a:solidFill>
                <a:latin typeface="Times New Roman" pitchFamily="18" charset="0"/>
                <a:cs typeface="Times New Roman" pitchFamily="18" charset="0"/>
              </a:rPr>
              <a:t>Polisiklik aromatik hidrokarbonlar (PAH)</a:t>
            </a:r>
            <a:endParaRPr lang="tr-TR" altLang="tr-TR" sz="2800">
              <a:solidFill>
                <a:schemeClr val="tx2"/>
              </a:solidFill>
              <a:latin typeface="Times New Roman" pitchFamily="18" charset="0"/>
              <a:cs typeface="Times New Roman" pitchFamily="18" charset="0"/>
            </a:endParaRPr>
          </a:p>
        </p:txBody>
      </p:sp>
      <p:pic>
        <p:nvPicPr>
          <p:cNvPr id="112642" name="Picture 2"/>
          <p:cNvPicPr>
            <a:picLocks noChangeAspect="1" noChangeArrowheads="1"/>
          </p:cNvPicPr>
          <p:nvPr/>
        </p:nvPicPr>
        <p:blipFill>
          <a:blip r:embed="rId2" cstate="print"/>
          <a:srcRect/>
          <a:stretch>
            <a:fillRect/>
          </a:stretch>
        </p:blipFill>
        <p:spPr bwMode="auto">
          <a:xfrm>
            <a:off x="304800" y="762000"/>
            <a:ext cx="8235142" cy="3657600"/>
          </a:xfrm>
          <a:prstGeom prst="rect">
            <a:avLst/>
          </a:prstGeom>
          <a:noFill/>
          <a:ln w="9525">
            <a:noFill/>
            <a:miter lim="800000"/>
            <a:headEnd/>
            <a:tailEnd/>
          </a:ln>
        </p:spPr>
      </p:pic>
      <p:pic>
        <p:nvPicPr>
          <p:cNvPr id="112643" name="Picture 3"/>
          <p:cNvPicPr>
            <a:picLocks noChangeAspect="1" noChangeArrowheads="1"/>
          </p:cNvPicPr>
          <p:nvPr/>
        </p:nvPicPr>
        <p:blipFill>
          <a:blip r:embed="rId3" cstate="print"/>
          <a:srcRect/>
          <a:stretch>
            <a:fillRect/>
          </a:stretch>
        </p:blipFill>
        <p:spPr bwMode="auto">
          <a:xfrm>
            <a:off x="304800" y="4419600"/>
            <a:ext cx="2362200" cy="1519790"/>
          </a:xfrm>
          <a:prstGeom prst="rect">
            <a:avLst/>
          </a:prstGeom>
          <a:noFill/>
          <a:ln w="9525">
            <a:noFill/>
            <a:miter lim="800000"/>
            <a:headEnd/>
            <a:tailEnd/>
          </a:ln>
        </p:spPr>
      </p:pic>
      <p:pic>
        <p:nvPicPr>
          <p:cNvPr id="112644" name="Picture 4"/>
          <p:cNvPicPr>
            <a:picLocks noChangeAspect="1" noChangeArrowheads="1"/>
          </p:cNvPicPr>
          <p:nvPr/>
        </p:nvPicPr>
        <p:blipFill>
          <a:blip r:embed="rId4" cstate="print"/>
          <a:srcRect/>
          <a:stretch>
            <a:fillRect/>
          </a:stretch>
        </p:blipFill>
        <p:spPr bwMode="auto">
          <a:xfrm>
            <a:off x="2667000" y="4419600"/>
            <a:ext cx="2209800" cy="1524000"/>
          </a:xfrm>
          <a:prstGeom prst="rect">
            <a:avLst/>
          </a:prstGeom>
          <a:noFill/>
          <a:ln w="9525">
            <a:noFill/>
            <a:miter lim="800000"/>
            <a:headEnd/>
            <a:tailEnd/>
          </a:ln>
        </p:spPr>
      </p:pic>
      <p:pic>
        <p:nvPicPr>
          <p:cNvPr id="112645" name="Picture 5"/>
          <p:cNvPicPr>
            <a:picLocks noChangeAspect="1" noChangeArrowheads="1"/>
          </p:cNvPicPr>
          <p:nvPr/>
        </p:nvPicPr>
        <p:blipFill>
          <a:blip r:embed="rId5" cstate="print"/>
          <a:srcRect/>
          <a:stretch>
            <a:fillRect/>
          </a:stretch>
        </p:blipFill>
        <p:spPr bwMode="auto">
          <a:xfrm>
            <a:off x="4876800" y="4419600"/>
            <a:ext cx="3581400" cy="1143000"/>
          </a:xfrm>
          <a:prstGeom prst="rect">
            <a:avLst/>
          </a:prstGeom>
          <a:noFill/>
          <a:ln w="9525">
            <a:noFill/>
            <a:miter lim="800000"/>
            <a:headEnd/>
            <a:tailEnd/>
          </a:ln>
        </p:spPr>
      </p:pic>
      <p:pic>
        <p:nvPicPr>
          <p:cNvPr id="112646" name="Picture 6"/>
          <p:cNvPicPr>
            <a:picLocks noChangeAspect="1" noChangeArrowheads="1"/>
          </p:cNvPicPr>
          <p:nvPr/>
        </p:nvPicPr>
        <p:blipFill>
          <a:blip r:embed="rId6" cstate="print"/>
          <a:srcRect/>
          <a:stretch>
            <a:fillRect/>
          </a:stretch>
        </p:blipFill>
        <p:spPr bwMode="auto">
          <a:xfrm>
            <a:off x="228600" y="6019799"/>
            <a:ext cx="8610600" cy="5334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Başlık 1"/>
          <p:cNvSpPr txBox="1">
            <a:spLocks/>
          </p:cNvSpPr>
          <p:nvPr/>
        </p:nvSpPr>
        <p:spPr bwMode="auto">
          <a:xfrm>
            <a:off x="0" y="0"/>
            <a:ext cx="9144000" cy="571500"/>
          </a:xfrm>
          <a:prstGeom prst="rect">
            <a:avLst/>
          </a:prstGeom>
          <a:noFill/>
          <a:ln w="9525">
            <a:noFill/>
            <a:miter lim="800000"/>
            <a:headEnd/>
            <a:tailEnd/>
          </a:ln>
        </p:spPr>
        <p:txBody>
          <a:bodyPr anchor="ctr"/>
          <a:lstStyle/>
          <a:p>
            <a:pPr algn="ctr" eaLnBrk="0" hangingPunct="0"/>
            <a:r>
              <a:rPr lang="tr-TR" sz="2800" b="1">
                <a:solidFill>
                  <a:srgbClr val="C00000"/>
                </a:solidFill>
                <a:latin typeface="Times New Roman" pitchFamily="18" charset="0"/>
                <a:cs typeface="Times New Roman" pitchFamily="18" charset="0"/>
              </a:rPr>
              <a:t>Polisiklik aromatik hidrokarbonlar (PAH)</a:t>
            </a:r>
            <a:endParaRPr lang="tr-TR" altLang="tr-TR" sz="2800">
              <a:solidFill>
                <a:schemeClr val="tx2"/>
              </a:solidFill>
              <a:latin typeface="Times New Roman" pitchFamily="18" charset="0"/>
              <a:cs typeface="Times New Roman" pitchFamily="18" charset="0"/>
            </a:endParaRPr>
          </a:p>
        </p:txBody>
      </p:sp>
      <p:pic>
        <p:nvPicPr>
          <p:cNvPr id="113666" name="Picture 2"/>
          <p:cNvPicPr>
            <a:picLocks noChangeAspect="1" noChangeArrowheads="1"/>
          </p:cNvPicPr>
          <p:nvPr/>
        </p:nvPicPr>
        <p:blipFill>
          <a:blip r:embed="rId2" cstate="print"/>
          <a:srcRect/>
          <a:stretch>
            <a:fillRect/>
          </a:stretch>
        </p:blipFill>
        <p:spPr bwMode="auto">
          <a:xfrm>
            <a:off x="228600" y="533400"/>
            <a:ext cx="8686800" cy="4190999"/>
          </a:xfrm>
          <a:prstGeom prst="rect">
            <a:avLst/>
          </a:prstGeom>
          <a:noFill/>
          <a:ln w="9525">
            <a:noFill/>
            <a:miter lim="800000"/>
            <a:headEnd/>
            <a:tailEnd/>
          </a:ln>
        </p:spPr>
      </p:pic>
      <p:pic>
        <p:nvPicPr>
          <p:cNvPr id="113667" name="Picture 3"/>
          <p:cNvPicPr>
            <a:picLocks noChangeAspect="1" noChangeArrowheads="1"/>
          </p:cNvPicPr>
          <p:nvPr/>
        </p:nvPicPr>
        <p:blipFill>
          <a:blip r:embed="rId3" cstate="print"/>
          <a:srcRect/>
          <a:stretch>
            <a:fillRect/>
          </a:stretch>
        </p:blipFill>
        <p:spPr bwMode="auto">
          <a:xfrm>
            <a:off x="228601" y="4724400"/>
            <a:ext cx="3429000" cy="1362075"/>
          </a:xfrm>
          <a:prstGeom prst="rect">
            <a:avLst/>
          </a:prstGeom>
          <a:noFill/>
          <a:ln w="9525">
            <a:noFill/>
            <a:miter lim="800000"/>
            <a:headEnd/>
            <a:tailEnd/>
          </a:ln>
        </p:spPr>
      </p:pic>
      <p:pic>
        <p:nvPicPr>
          <p:cNvPr id="113668" name="Picture 4"/>
          <p:cNvPicPr>
            <a:picLocks noChangeAspect="1" noChangeArrowheads="1"/>
          </p:cNvPicPr>
          <p:nvPr/>
        </p:nvPicPr>
        <p:blipFill>
          <a:blip r:embed="rId4" cstate="print"/>
          <a:srcRect/>
          <a:stretch>
            <a:fillRect/>
          </a:stretch>
        </p:blipFill>
        <p:spPr bwMode="auto">
          <a:xfrm>
            <a:off x="3657601" y="4724400"/>
            <a:ext cx="2971800" cy="1333500"/>
          </a:xfrm>
          <a:prstGeom prst="rect">
            <a:avLst/>
          </a:prstGeom>
          <a:noFill/>
          <a:ln w="9525">
            <a:noFill/>
            <a:miter lim="800000"/>
            <a:headEnd/>
            <a:tailEnd/>
          </a:ln>
        </p:spPr>
      </p:pic>
      <p:pic>
        <p:nvPicPr>
          <p:cNvPr id="113669" name="Picture 5"/>
          <p:cNvPicPr>
            <a:picLocks noChangeAspect="1" noChangeArrowheads="1"/>
          </p:cNvPicPr>
          <p:nvPr/>
        </p:nvPicPr>
        <p:blipFill>
          <a:blip r:embed="rId5" cstate="print"/>
          <a:srcRect/>
          <a:stretch>
            <a:fillRect/>
          </a:stretch>
        </p:blipFill>
        <p:spPr bwMode="auto">
          <a:xfrm>
            <a:off x="6629400" y="4733925"/>
            <a:ext cx="2362200" cy="1285875"/>
          </a:xfrm>
          <a:prstGeom prst="rect">
            <a:avLst/>
          </a:prstGeom>
          <a:noFill/>
          <a:ln w="9525">
            <a:noFill/>
            <a:miter lim="800000"/>
            <a:headEnd/>
            <a:tailEnd/>
          </a:ln>
        </p:spPr>
      </p:pic>
      <p:pic>
        <p:nvPicPr>
          <p:cNvPr id="113670" name="Picture 6"/>
          <p:cNvPicPr>
            <a:picLocks noChangeAspect="1" noChangeArrowheads="1"/>
          </p:cNvPicPr>
          <p:nvPr/>
        </p:nvPicPr>
        <p:blipFill>
          <a:blip r:embed="rId6" cstate="print"/>
          <a:srcRect/>
          <a:stretch>
            <a:fillRect/>
          </a:stretch>
        </p:blipFill>
        <p:spPr bwMode="auto">
          <a:xfrm>
            <a:off x="228600" y="6172200"/>
            <a:ext cx="8610600"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9 Metin kutusu"/>
          <p:cNvSpPr txBox="1">
            <a:spLocks noChangeArrowheads="1"/>
          </p:cNvSpPr>
          <p:nvPr/>
        </p:nvSpPr>
        <p:spPr bwMode="auto">
          <a:xfrm>
            <a:off x="287338" y="908050"/>
            <a:ext cx="8624887" cy="4770537"/>
          </a:xfrm>
          <a:prstGeom prst="rect">
            <a:avLst/>
          </a:prstGeom>
          <a:noFill/>
          <a:ln w="9525">
            <a:noFill/>
            <a:miter lim="800000"/>
            <a:headEnd/>
            <a:tailEnd/>
          </a:ln>
        </p:spPr>
        <p:txBody>
          <a:bodyPr>
            <a:spAutoFit/>
          </a:bodyPr>
          <a:lstStyle/>
          <a:p>
            <a:pPr>
              <a:spcBef>
                <a:spcPts val="1200"/>
              </a:spcBef>
              <a:spcAft>
                <a:spcPts val="1200"/>
              </a:spcAft>
            </a:pPr>
            <a:r>
              <a:rPr lang="tr-TR" altLang="tr-TR" sz="2800" dirty="0" smtClean="0">
                <a:latin typeface="Times New Roman" pitchFamily="18" charset="0"/>
                <a:cs typeface="Times New Roman" pitchFamily="18" charset="0"/>
              </a:rPr>
              <a:t>Metot C (soğutulmuş </a:t>
            </a:r>
            <a:r>
              <a:rPr lang="tr-TR" altLang="tr-TR" sz="2800" dirty="0" err="1" smtClean="0">
                <a:latin typeface="Times New Roman" pitchFamily="18" charset="0"/>
                <a:cs typeface="Times New Roman" pitchFamily="18" charset="0"/>
              </a:rPr>
              <a:t>prob</a:t>
            </a:r>
            <a:r>
              <a:rPr lang="tr-TR" altLang="tr-TR" sz="2800" dirty="0" smtClean="0">
                <a:latin typeface="Times New Roman" pitchFamily="18" charset="0"/>
                <a:cs typeface="Times New Roman" pitchFamily="18" charset="0"/>
              </a:rPr>
              <a:t>/</a:t>
            </a:r>
            <a:r>
              <a:rPr lang="tr-TR" altLang="tr-TR" sz="2800" dirty="0" err="1" smtClean="0">
                <a:latin typeface="Times New Roman" pitchFamily="18" charset="0"/>
                <a:cs typeface="Times New Roman" pitchFamily="18" charset="0"/>
              </a:rPr>
              <a:t>adsorber</a:t>
            </a:r>
            <a:r>
              <a:rPr lang="tr-TR" altLang="tr-TR" sz="2800" dirty="0" smtClean="0">
                <a:latin typeface="Times New Roman" pitchFamily="18" charset="0"/>
                <a:cs typeface="Times New Roman" pitchFamily="18" charset="0"/>
              </a:rPr>
              <a:t> metodu) </a:t>
            </a:r>
          </a:p>
          <a:p>
            <a:pPr>
              <a:spcBef>
                <a:spcPts val="1200"/>
              </a:spcBef>
              <a:spcAft>
                <a:spcPts val="1200"/>
              </a:spcAft>
              <a:buFont typeface="Wingdings" pitchFamily="2" charset="2"/>
              <a:buChar char="Ø"/>
            </a:pPr>
            <a:r>
              <a:rPr lang="tr-TR" altLang="tr-TR" sz="2800" dirty="0" smtClean="0">
                <a:latin typeface="Times New Roman" pitchFamily="18" charset="0"/>
                <a:cs typeface="Times New Roman" pitchFamily="18" charset="0"/>
              </a:rPr>
              <a:t>Baca gazı su ile soğutulmuş bir </a:t>
            </a:r>
            <a:r>
              <a:rPr lang="tr-TR" altLang="tr-TR" sz="2800" dirty="0" err="1" smtClean="0">
                <a:latin typeface="Times New Roman" pitchFamily="18" charset="0"/>
                <a:cs typeface="Times New Roman" pitchFamily="18" charset="0"/>
              </a:rPr>
              <a:t>probdan</a:t>
            </a:r>
            <a:r>
              <a:rPr lang="tr-TR" altLang="tr-TR" sz="2800" dirty="0" smtClean="0">
                <a:latin typeface="Times New Roman" pitchFamily="18" charset="0"/>
                <a:cs typeface="Times New Roman" pitchFamily="18" charset="0"/>
              </a:rPr>
              <a:t> </a:t>
            </a:r>
            <a:r>
              <a:rPr lang="tr-TR" altLang="tr-TR" sz="2800" dirty="0" err="1" smtClean="0">
                <a:latin typeface="Times New Roman" pitchFamily="18" charset="0"/>
                <a:cs typeface="Times New Roman" pitchFamily="18" charset="0"/>
              </a:rPr>
              <a:t>izokinetik</a:t>
            </a:r>
            <a:r>
              <a:rPr lang="tr-TR" altLang="tr-TR" sz="2800" dirty="0" smtClean="0">
                <a:latin typeface="Times New Roman" pitchFamily="18" charset="0"/>
                <a:cs typeface="Times New Roman" pitchFamily="18" charset="0"/>
              </a:rPr>
              <a:t> olarak örneklenir.</a:t>
            </a:r>
          </a:p>
          <a:p>
            <a:pPr>
              <a:spcBef>
                <a:spcPts val="1200"/>
              </a:spcBef>
              <a:spcAft>
                <a:spcPts val="1200"/>
              </a:spcAft>
              <a:buFont typeface="Wingdings" pitchFamily="2" charset="2"/>
              <a:buChar char="Ø"/>
            </a:pPr>
            <a:r>
              <a:rPr lang="tr-TR" altLang="tr-TR" sz="2800" dirty="0" smtClean="0">
                <a:latin typeface="Times New Roman" pitchFamily="18" charset="0"/>
                <a:cs typeface="Times New Roman" pitchFamily="18" charset="0"/>
              </a:rPr>
              <a:t>Numune 40 </a:t>
            </a:r>
            <a:r>
              <a:rPr lang="tr-TR" altLang="tr-TR" sz="2800" baseline="30000" dirty="0" err="1" smtClean="0">
                <a:latin typeface="Times New Roman" pitchFamily="18" charset="0"/>
                <a:cs typeface="Times New Roman" pitchFamily="18" charset="0"/>
              </a:rPr>
              <a:t>o</a:t>
            </a:r>
            <a:r>
              <a:rPr lang="tr-TR" altLang="tr-TR" sz="2800" dirty="0" err="1" smtClean="0">
                <a:latin typeface="Times New Roman" pitchFamily="18" charset="0"/>
                <a:cs typeface="Times New Roman" pitchFamily="18" charset="0"/>
              </a:rPr>
              <a:t>C</a:t>
            </a:r>
            <a:r>
              <a:rPr lang="tr-TR" altLang="tr-TR" sz="2800" dirty="0" smtClean="0">
                <a:latin typeface="Times New Roman" pitchFamily="18" charset="0"/>
                <a:cs typeface="Times New Roman" pitchFamily="18" charset="0"/>
              </a:rPr>
              <a:t> altına soğutulur.</a:t>
            </a:r>
          </a:p>
          <a:p>
            <a:pPr algn="just">
              <a:spcBef>
                <a:spcPts val="1200"/>
              </a:spcBef>
              <a:spcAft>
                <a:spcPts val="1200"/>
              </a:spcAft>
              <a:buFont typeface="Wingdings" pitchFamily="2" charset="2"/>
              <a:buChar char="Ø"/>
            </a:pPr>
            <a:r>
              <a:rPr lang="tr-TR" altLang="tr-TR" sz="2800" dirty="0" smtClean="0">
                <a:latin typeface="Times New Roman" pitchFamily="18" charset="0"/>
                <a:cs typeface="Times New Roman" pitchFamily="18" charset="0"/>
              </a:rPr>
              <a:t>Numune debisi 0,5 m</a:t>
            </a:r>
            <a:r>
              <a:rPr lang="tr-TR" altLang="tr-TR" sz="2800" baseline="30000" dirty="0" smtClean="0">
                <a:latin typeface="Times New Roman" pitchFamily="18" charset="0"/>
                <a:cs typeface="Times New Roman" pitchFamily="18" charset="0"/>
              </a:rPr>
              <a:t>3</a:t>
            </a:r>
            <a:r>
              <a:rPr lang="tr-TR" altLang="tr-TR" sz="2800" dirty="0" smtClean="0">
                <a:latin typeface="Times New Roman" pitchFamily="18" charset="0"/>
                <a:cs typeface="Times New Roman" pitchFamily="18" charset="0"/>
              </a:rPr>
              <a:t>/h ile 2 m</a:t>
            </a:r>
            <a:r>
              <a:rPr lang="tr-TR" altLang="tr-TR" sz="2800" baseline="30000" dirty="0" smtClean="0">
                <a:latin typeface="Times New Roman" pitchFamily="18" charset="0"/>
                <a:cs typeface="Times New Roman" pitchFamily="18" charset="0"/>
              </a:rPr>
              <a:t>3</a:t>
            </a:r>
            <a:r>
              <a:rPr lang="tr-TR" altLang="tr-TR" sz="2800" dirty="0" smtClean="0">
                <a:latin typeface="Times New Roman" pitchFamily="18" charset="0"/>
                <a:cs typeface="Times New Roman" pitchFamily="18" charset="0"/>
              </a:rPr>
              <a:t>/h arasında olmalıdır.</a:t>
            </a:r>
          </a:p>
          <a:p>
            <a:pPr algn="just">
              <a:spcBef>
                <a:spcPts val="1200"/>
              </a:spcBef>
              <a:spcAft>
                <a:spcPts val="1200"/>
              </a:spcAft>
              <a:buFont typeface="Wingdings" pitchFamily="2" charset="2"/>
              <a:buChar char="Ø"/>
            </a:pPr>
            <a:r>
              <a:rPr lang="tr-TR" altLang="tr-TR" sz="2800" dirty="0" smtClean="0">
                <a:latin typeface="Times New Roman" pitchFamily="18" charset="0"/>
                <a:cs typeface="Times New Roman" pitchFamily="18" charset="0"/>
              </a:rPr>
              <a:t>Örnekleme sonrası </a:t>
            </a:r>
            <a:r>
              <a:rPr lang="tr-TR" altLang="tr-TR" sz="2800" dirty="0" err="1" smtClean="0">
                <a:latin typeface="Times New Roman" pitchFamily="18" charset="0"/>
                <a:cs typeface="Times New Roman" pitchFamily="18" charset="0"/>
              </a:rPr>
              <a:t>kondensat</a:t>
            </a:r>
            <a:r>
              <a:rPr lang="tr-TR" altLang="tr-TR" sz="2800" dirty="0" smtClean="0">
                <a:latin typeface="Times New Roman" pitchFamily="18" charset="0"/>
                <a:cs typeface="Times New Roman" pitchFamily="18" charset="0"/>
              </a:rPr>
              <a:t> ve duruluma çözeltisi filtre, </a:t>
            </a:r>
            <a:r>
              <a:rPr lang="tr-TR" altLang="tr-TR" sz="2800" dirty="0" err="1" smtClean="0">
                <a:latin typeface="Times New Roman" pitchFamily="18" charset="0"/>
                <a:cs typeface="Times New Roman" pitchFamily="18" charset="0"/>
              </a:rPr>
              <a:t>absorbans</a:t>
            </a:r>
            <a:r>
              <a:rPr lang="tr-TR" altLang="tr-TR" sz="2800" dirty="0" smtClean="0">
                <a:latin typeface="Times New Roman" pitchFamily="18" charset="0"/>
                <a:cs typeface="Times New Roman" pitchFamily="18" charset="0"/>
              </a:rPr>
              <a:t> ve eğer kullanılmış ise yedek </a:t>
            </a:r>
            <a:r>
              <a:rPr lang="tr-TR" altLang="tr-TR" sz="2800" dirty="0" err="1" smtClean="0">
                <a:latin typeface="Times New Roman" pitchFamily="18" charset="0"/>
                <a:cs typeface="Times New Roman" pitchFamily="18" charset="0"/>
              </a:rPr>
              <a:t>absorbans</a:t>
            </a:r>
            <a:r>
              <a:rPr lang="tr-TR" altLang="tr-TR" sz="2800" dirty="0" smtClean="0">
                <a:latin typeface="Times New Roman" pitchFamily="18" charset="0"/>
                <a:cs typeface="Times New Roman" pitchFamily="18" charset="0"/>
              </a:rPr>
              <a:t> analiz edilir.</a:t>
            </a:r>
            <a:endParaRPr lang="tr-TR" altLang="tr-TR" sz="2800" dirty="0">
              <a:latin typeface="Times New Roman" pitchFamily="18" charset="0"/>
              <a:cs typeface="Times New Roman" pitchFamily="18" charset="0"/>
            </a:endParaRPr>
          </a:p>
        </p:txBody>
      </p:sp>
      <p:sp>
        <p:nvSpPr>
          <p:cNvPr id="68611" name="Başlık 1"/>
          <p:cNvSpPr txBox="1">
            <a:spLocks/>
          </p:cNvSpPr>
          <p:nvPr/>
        </p:nvSpPr>
        <p:spPr bwMode="auto">
          <a:xfrm>
            <a:off x="0" y="0"/>
            <a:ext cx="9144000" cy="571500"/>
          </a:xfrm>
          <a:prstGeom prst="rect">
            <a:avLst/>
          </a:prstGeom>
          <a:noFill/>
          <a:ln w="9525">
            <a:noFill/>
            <a:miter lim="800000"/>
            <a:headEnd/>
            <a:tailEnd/>
          </a:ln>
        </p:spPr>
        <p:txBody>
          <a:bodyPr anchor="ctr"/>
          <a:lstStyle/>
          <a:p>
            <a:pPr algn="ctr" eaLnBrk="0" hangingPunct="0"/>
            <a:r>
              <a:rPr lang="tr-TR" sz="2800" b="1">
                <a:solidFill>
                  <a:srgbClr val="C00000"/>
                </a:solidFill>
                <a:latin typeface="Times New Roman" pitchFamily="18" charset="0"/>
                <a:cs typeface="Times New Roman" pitchFamily="18" charset="0"/>
              </a:rPr>
              <a:t>Polisiklik aromatik hidrokarbonlar (PAH)</a:t>
            </a:r>
            <a:endParaRPr lang="tr-TR" altLang="tr-TR" sz="280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İçerik Yer Tutucusu 2"/>
          <p:cNvSpPr txBox="1">
            <a:spLocks/>
          </p:cNvSpPr>
          <p:nvPr/>
        </p:nvSpPr>
        <p:spPr bwMode="auto">
          <a:xfrm>
            <a:off x="152400" y="908050"/>
            <a:ext cx="8839200" cy="2046288"/>
          </a:xfrm>
          <a:prstGeom prst="rect">
            <a:avLst/>
          </a:prstGeom>
          <a:noFill/>
          <a:ln w="9525">
            <a:noFill/>
            <a:miter lim="800000"/>
            <a:headEnd/>
            <a:tailEnd/>
          </a:ln>
        </p:spPr>
        <p:txBody>
          <a:bodyPr/>
          <a:lstStyle/>
          <a:p>
            <a:pPr marL="342900" lvl="2" indent="-342900" algn="just" eaLnBrk="0" hangingPunct="0">
              <a:spcBef>
                <a:spcPct val="20000"/>
              </a:spcBef>
              <a:buFont typeface="Wingdings" pitchFamily="2" charset="2"/>
              <a:buChar char="Ø"/>
            </a:pPr>
            <a:r>
              <a:rPr lang="tr-TR" altLang="tr-TR" sz="2400" dirty="0">
                <a:latin typeface="Times New Roman" pitchFamily="18" charset="0"/>
                <a:cs typeface="Times New Roman" pitchFamily="18" charset="0"/>
              </a:rPr>
              <a:t>Her bir örnek alımından sonra </a:t>
            </a:r>
            <a:r>
              <a:rPr lang="tr-TR" altLang="tr-TR" sz="2400" dirty="0" err="1">
                <a:latin typeface="Times New Roman" pitchFamily="18" charset="0"/>
                <a:cs typeface="Times New Roman" pitchFamily="18" charset="0"/>
              </a:rPr>
              <a:t>prob</a:t>
            </a:r>
            <a:r>
              <a:rPr lang="tr-TR" altLang="tr-TR" sz="2400" dirty="0">
                <a:latin typeface="Times New Roman" pitchFamily="18" charset="0"/>
                <a:cs typeface="Times New Roman" pitchFamily="18" charset="0"/>
              </a:rPr>
              <a:t> temizlenmelidir. </a:t>
            </a:r>
            <a:r>
              <a:rPr lang="tr-TR" altLang="tr-TR" sz="2400" dirty="0" err="1">
                <a:latin typeface="Times New Roman" pitchFamily="18" charset="0"/>
                <a:cs typeface="Times New Roman" pitchFamily="18" charset="0"/>
              </a:rPr>
              <a:t>Probun</a:t>
            </a:r>
            <a:r>
              <a:rPr lang="tr-TR" altLang="tr-TR" sz="2400" dirty="0">
                <a:latin typeface="Times New Roman" pitchFamily="18" charset="0"/>
                <a:cs typeface="Times New Roman" pitchFamily="18" charset="0"/>
              </a:rPr>
              <a:t> çalkalandığı sular, diğer numunelere analiz için eklenmelidir.</a:t>
            </a:r>
          </a:p>
          <a:p>
            <a:pPr marL="342900" lvl="2" indent="-342900" algn="just" eaLnBrk="0" hangingPunct="0">
              <a:spcBef>
                <a:spcPct val="20000"/>
              </a:spcBef>
              <a:buFont typeface="Wingdings" pitchFamily="2" charset="2"/>
              <a:buChar char="Ø"/>
            </a:pPr>
            <a:r>
              <a:rPr lang="tr-TR" altLang="tr-TR" sz="2400" dirty="0">
                <a:latin typeface="Times New Roman" pitchFamily="18" charset="0"/>
                <a:cs typeface="Times New Roman" pitchFamily="18" charset="0"/>
              </a:rPr>
              <a:t>Alınmış olan numuneler 1 hafta içerisinde, tercihen ise 24 saat içerisinde </a:t>
            </a:r>
            <a:r>
              <a:rPr lang="tr-TR" altLang="tr-TR" sz="2400" dirty="0" err="1">
                <a:latin typeface="Times New Roman" pitchFamily="18" charset="0"/>
                <a:cs typeface="Times New Roman" pitchFamily="18" charset="0"/>
              </a:rPr>
              <a:t>ekstrakte</a:t>
            </a:r>
            <a:r>
              <a:rPr lang="tr-TR" altLang="tr-TR" sz="2400" dirty="0">
                <a:latin typeface="Times New Roman" pitchFamily="18" charset="0"/>
                <a:cs typeface="Times New Roman" pitchFamily="18" charset="0"/>
              </a:rPr>
              <a:t> edilir. Numuneler koyu bir ortamda -7 ºC’de saklanmalıdır.</a:t>
            </a:r>
          </a:p>
        </p:txBody>
      </p:sp>
      <p:pic>
        <p:nvPicPr>
          <p:cNvPr id="70659" name="Picture 2" descr="C:\Users\volkan.polat\Desktop\Lab.Ölçüm resimleri\aaa 691.JPG"/>
          <p:cNvPicPr>
            <a:picLocks noChangeAspect="1" noChangeArrowheads="1"/>
          </p:cNvPicPr>
          <p:nvPr/>
        </p:nvPicPr>
        <p:blipFill>
          <a:blip r:embed="rId2" cstate="print"/>
          <a:srcRect/>
          <a:stretch>
            <a:fillRect/>
          </a:stretch>
        </p:blipFill>
        <p:spPr bwMode="auto">
          <a:xfrm>
            <a:off x="1104900" y="3213100"/>
            <a:ext cx="6934200" cy="2805113"/>
          </a:xfrm>
          <a:prstGeom prst="rect">
            <a:avLst/>
          </a:prstGeom>
          <a:noFill/>
          <a:ln w="9525">
            <a:noFill/>
            <a:miter lim="800000"/>
            <a:headEnd/>
            <a:tailEnd/>
          </a:ln>
        </p:spPr>
      </p:pic>
      <p:sp>
        <p:nvSpPr>
          <p:cNvPr id="70660" name="Başlık 1"/>
          <p:cNvSpPr txBox="1">
            <a:spLocks/>
          </p:cNvSpPr>
          <p:nvPr/>
        </p:nvSpPr>
        <p:spPr bwMode="auto">
          <a:xfrm>
            <a:off x="0" y="0"/>
            <a:ext cx="9144000" cy="571500"/>
          </a:xfrm>
          <a:prstGeom prst="rect">
            <a:avLst/>
          </a:prstGeom>
          <a:noFill/>
          <a:ln w="9525">
            <a:noFill/>
            <a:miter lim="800000"/>
            <a:headEnd/>
            <a:tailEnd/>
          </a:ln>
        </p:spPr>
        <p:txBody>
          <a:bodyPr anchor="ctr"/>
          <a:lstStyle/>
          <a:p>
            <a:pPr algn="ctr" eaLnBrk="0" hangingPunct="0"/>
            <a:r>
              <a:rPr lang="tr-TR" sz="2800" b="1">
                <a:solidFill>
                  <a:srgbClr val="C00000"/>
                </a:solidFill>
                <a:latin typeface="Times New Roman" pitchFamily="18" charset="0"/>
                <a:cs typeface="Times New Roman" pitchFamily="18" charset="0"/>
              </a:rPr>
              <a:t>Polisiklik aromatik hidrokarbonlar (PAH)</a:t>
            </a:r>
            <a:endParaRPr lang="tr-TR" altLang="tr-TR" sz="280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İçerik Yer Tutucusu 2"/>
          <p:cNvSpPr txBox="1">
            <a:spLocks/>
          </p:cNvSpPr>
          <p:nvPr/>
        </p:nvSpPr>
        <p:spPr bwMode="auto">
          <a:xfrm>
            <a:off x="228600" y="908050"/>
            <a:ext cx="8686800" cy="5184775"/>
          </a:xfrm>
          <a:prstGeom prst="rect">
            <a:avLst/>
          </a:prstGeom>
          <a:noFill/>
          <a:ln w="9525">
            <a:noFill/>
            <a:miter lim="800000"/>
            <a:headEnd/>
            <a:tailEnd/>
          </a:ln>
        </p:spPr>
        <p:txBody>
          <a:bodyPr/>
          <a:lstStyle/>
          <a:p>
            <a:pPr marL="0" lvl="3" algn="just" eaLnBrk="0" hangingPunct="0">
              <a:spcBef>
                <a:spcPct val="20000"/>
              </a:spcBef>
            </a:pPr>
            <a:r>
              <a:rPr lang="tr-TR" altLang="tr-TR" sz="2400">
                <a:latin typeface="Times New Roman" pitchFamily="18" charset="0"/>
                <a:ea typeface="Times" pitchFamily="18" charset="0"/>
                <a:cs typeface="Times New Roman" pitchFamily="18" charset="0"/>
              </a:rPr>
              <a:t>PAH Numunesinin Ekstraksiyonu ve Analizi ISO 11338-2 Metoduna göre yapılır.</a:t>
            </a:r>
          </a:p>
          <a:p>
            <a:pPr marL="0" lvl="3" algn="just" eaLnBrk="0" hangingPunct="0">
              <a:spcBef>
                <a:spcPct val="20000"/>
              </a:spcBef>
            </a:pPr>
            <a:endParaRPr lang="tr-TR" altLang="tr-TR" sz="2000">
              <a:latin typeface="Times New Roman" pitchFamily="18" charset="0"/>
              <a:ea typeface="Times" pitchFamily="18" charset="0"/>
              <a:cs typeface="Times New Roman" pitchFamily="18" charset="0"/>
            </a:endParaRPr>
          </a:p>
        </p:txBody>
      </p:sp>
      <p:pic>
        <p:nvPicPr>
          <p:cNvPr id="72707" name="Picture 2" descr="C:\Users\mustafa.altundag\Desktop\EĞİTİM\soklet.jpg"/>
          <p:cNvPicPr>
            <a:picLocks noChangeAspect="1" noChangeArrowheads="1"/>
          </p:cNvPicPr>
          <p:nvPr/>
        </p:nvPicPr>
        <p:blipFill>
          <a:blip r:embed="rId2" cstate="print"/>
          <a:srcRect/>
          <a:stretch>
            <a:fillRect/>
          </a:stretch>
        </p:blipFill>
        <p:spPr bwMode="auto">
          <a:xfrm>
            <a:off x="457200" y="1816100"/>
            <a:ext cx="3403600" cy="3594100"/>
          </a:xfrm>
          <a:prstGeom prst="rect">
            <a:avLst/>
          </a:prstGeom>
          <a:noFill/>
          <a:ln w="9525">
            <a:noFill/>
            <a:miter lim="800000"/>
            <a:headEnd/>
            <a:tailEnd/>
          </a:ln>
        </p:spPr>
      </p:pic>
      <p:pic>
        <p:nvPicPr>
          <p:cNvPr id="72708" name="Picture 2" descr="C:\Users\mustafa.altundag\Desktop\EĞİTİM\gc ms.jpg"/>
          <p:cNvPicPr>
            <a:picLocks noChangeAspect="1" noChangeArrowheads="1"/>
          </p:cNvPicPr>
          <p:nvPr/>
        </p:nvPicPr>
        <p:blipFill>
          <a:blip r:embed="rId3" cstate="print"/>
          <a:srcRect/>
          <a:stretch>
            <a:fillRect/>
          </a:stretch>
        </p:blipFill>
        <p:spPr bwMode="auto">
          <a:xfrm>
            <a:off x="3948113" y="2219325"/>
            <a:ext cx="4967287" cy="3154363"/>
          </a:xfrm>
          <a:prstGeom prst="rect">
            <a:avLst/>
          </a:prstGeom>
          <a:noFill/>
          <a:ln w="9525">
            <a:noFill/>
            <a:miter lim="800000"/>
            <a:headEnd/>
            <a:tailEnd/>
          </a:ln>
        </p:spPr>
      </p:pic>
      <p:sp>
        <p:nvSpPr>
          <p:cNvPr id="72709" name="Başlık 1"/>
          <p:cNvSpPr txBox="1">
            <a:spLocks/>
          </p:cNvSpPr>
          <p:nvPr/>
        </p:nvSpPr>
        <p:spPr bwMode="auto">
          <a:xfrm>
            <a:off x="0" y="0"/>
            <a:ext cx="9144000" cy="571500"/>
          </a:xfrm>
          <a:prstGeom prst="rect">
            <a:avLst/>
          </a:prstGeom>
          <a:noFill/>
          <a:ln w="9525">
            <a:noFill/>
            <a:miter lim="800000"/>
            <a:headEnd/>
            <a:tailEnd/>
          </a:ln>
        </p:spPr>
        <p:txBody>
          <a:bodyPr anchor="ctr"/>
          <a:lstStyle/>
          <a:p>
            <a:pPr algn="ctr" eaLnBrk="0" hangingPunct="0"/>
            <a:r>
              <a:rPr lang="tr-TR" sz="2800" b="1">
                <a:solidFill>
                  <a:srgbClr val="C00000"/>
                </a:solidFill>
                <a:latin typeface="Times New Roman" pitchFamily="18" charset="0"/>
                <a:cs typeface="Times New Roman" pitchFamily="18" charset="0"/>
              </a:rPr>
              <a:t>Polisiklik aromatik hidrokarbonlar (PAH)</a:t>
            </a:r>
            <a:endParaRPr lang="tr-TR" altLang="tr-TR" sz="280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cstate="print">
            <a:lum bright="-40000" contrast="44000"/>
          </a:blip>
          <a:srcRect/>
          <a:stretch>
            <a:fillRect/>
          </a:stretch>
        </p:blipFill>
        <p:spPr bwMode="auto">
          <a:xfrm>
            <a:off x="342900" y="587375"/>
            <a:ext cx="8458200" cy="1600200"/>
          </a:xfrm>
          <a:prstGeom prst="rect">
            <a:avLst/>
          </a:prstGeom>
          <a:noFill/>
          <a:ln w="9525">
            <a:noFill/>
            <a:miter lim="800000"/>
            <a:headEnd/>
            <a:tailEnd/>
          </a:ln>
        </p:spPr>
      </p:pic>
      <p:sp>
        <p:nvSpPr>
          <p:cNvPr id="73731" name="Başlık 1"/>
          <p:cNvSpPr txBox="1">
            <a:spLocks/>
          </p:cNvSpPr>
          <p:nvPr/>
        </p:nvSpPr>
        <p:spPr bwMode="auto">
          <a:xfrm>
            <a:off x="0" y="0"/>
            <a:ext cx="9144000" cy="571500"/>
          </a:xfrm>
          <a:prstGeom prst="rect">
            <a:avLst/>
          </a:prstGeom>
          <a:noFill/>
          <a:ln w="9525">
            <a:noFill/>
            <a:miter lim="800000"/>
            <a:headEnd/>
            <a:tailEnd/>
          </a:ln>
        </p:spPr>
        <p:txBody>
          <a:bodyPr anchor="ctr"/>
          <a:lstStyle/>
          <a:p>
            <a:pPr algn="ctr" eaLnBrk="0" hangingPunct="0"/>
            <a:r>
              <a:rPr lang="tr-TR" sz="2800" b="1">
                <a:solidFill>
                  <a:srgbClr val="C00000"/>
                </a:solidFill>
                <a:latin typeface="Times New Roman" pitchFamily="18" charset="0"/>
                <a:cs typeface="Times New Roman" pitchFamily="18" charset="0"/>
              </a:rPr>
              <a:t>Dioksin ve furanlar (PCDD/PCDF)</a:t>
            </a:r>
            <a:endParaRPr lang="tr-TR" altLang="tr-TR" sz="2800">
              <a:solidFill>
                <a:schemeClr val="tx2"/>
              </a:solidFill>
              <a:latin typeface="Times New Roman" pitchFamily="18" charset="0"/>
              <a:cs typeface="Times New Roman" pitchFamily="18" charset="0"/>
            </a:endParaRPr>
          </a:p>
        </p:txBody>
      </p:sp>
      <p:sp>
        <p:nvSpPr>
          <p:cNvPr id="73732" name="Dikdörtgen 3"/>
          <p:cNvSpPr>
            <a:spLocks noChangeArrowheads="1"/>
          </p:cNvSpPr>
          <p:nvPr/>
        </p:nvSpPr>
        <p:spPr bwMode="auto">
          <a:xfrm>
            <a:off x="152400" y="2187575"/>
            <a:ext cx="8839200" cy="4432300"/>
          </a:xfrm>
          <a:prstGeom prst="rect">
            <a:avLst/>
          </a:prstGeom>
          <a:noFill/>
          <a:ln w="9525">
            <a:noFill/>
            <a:miter lim="800000"/>
            <a:headEnd/>
            <a:tailEnd/>
          </a:ln>
        </p:spPr>
        <p:txBody>
          <a:bodyPr>
            <a:spAutoFit/>
          </a:bodyPr>
          <a:lstStyle/>
          <a:p>
            <a:pPr marL="250825" indent="457200" algn="just">
              <a:spcAft>
                <a:spcPts val="600"/>
              </a:spcAft>
              <a:buFont typeface="Wingdings" pitchFamily="2" charset="2"/>
              <a:buChar char="Ø"/>
            </a:pPr>
            <a:r>
              <a:rPr lang="tr-TR">
                <a:latin typeface="Times New Roman" pitchFamily="18" charset="0"/>
                <a:cs typeface="Times New Roman" pitchFamily="18" charset="0"/>
              </a:rPr>
              <a:t>Dioksin ve furanlar ticari amaçla üretilen bileşikler değildirler ve bilinen kullanım alanları da yoktur. Bunlar genellikle kimyasal ürünlerin üretiminde istenmeyen yan ürün olarak açığa çıkarlar. Dioksin ve furan kaynakları aşağıdaki gibidir </a:t>
            </a:r>
          </a:p>
          <a:p>
            <a:pPr marL="250825" indent="457200" algn="just">
              <a:spcAft>
                <a:spcPts val="300"/>
              </a:spcAft>
              <a:buFont typeface="Wingdings" pitchFamily="2" charset="2"/>
              <a:buChar char="ü"/>
            </a:pPr>
            <a:r>
              <a:rPr lang="tr-TR">
                <a:latin typeface="Times New Roman" pitchFamily="18" charset="0"/>
                <a:cs typeface="Times New Roman" pitchFamily="18" charset="0"/>
              </a:rPr>
              <a:t> Atık yakılması </a:t>
            </a:r>
          </a:p>
          <a:p>
            <a:pPr marL="250825" indent="457200" algn="just">
              <a:spcAft>
                <a:spcPts val="300"/>
              </a:spcAft>
              <a:buFont typeface="Wingdings" pitchFamily="2" charset="2"/>
              <a:buChar char="ü"/>
            </a:pPr>
            <a:r>
              <a:rPr lang="tr-TR">
                <a:latin typeface="Times New Roman" pitchFamily="18" charset="0"/>
                <a:cs typeface="Times New Roman" pitchFamily="18" charset="0"/>
              </a:rPr>
              <a:t> Demirli ve demirsiz metal üretimi </a:t>
            </a:r>
          </a:p>
          <a:p>
            <a:pPr marL="250825" indent="457200" algn="just">
              <a:spcAft>
                <a:spcPts val="300"/>
              </a:spcAft>
              <a:buFont typeface="Wingdings" pitchFamily="2" charset="2"/>
              <a:buChar char="ü"/>
            </a:pPr>
            <a:r>
              <a:rPr lang="tr-TR">
                <a:latin typeface="Times New Roman" pitchFamily="18" charset="0"/>
                <a:cs typeface="Times New Roman" pitchFamily="18" charset="0"/>
              </a:rPr>
              <a:t> Elektrik üretimi ve ısınma </a:t>
            </a:r>
          </a:p>
          <a:p>
            <a:pPr marL="250825" indent="457200" algn="just">
              <a:spcAft>
                <a:spcPts val="300"/>
              </a:spcAft>
              <a:buFont typeface="Wingdings" pitchFamily="2" charset="2"/>
              <a:buChar char="ü"/>
            </a:pPr>
            <a:r>
              <a:rPr lang="tr-TR">
                <a:latin typeface="Times New Roman" pitchFamily="18" charset="0"/>
                <a:cs typeface="Times New Roman" pitchFamily="18" charset="0"/>
              </a:rPr>
              <a:t> Mineral (kireç, çimento, seramik, cam ve asfalt karışımı) üretimi </a:t>
            </a:r>
          </a:p>
          <a:p>
            <a:pPr marL="250825" indent="457200" algn="just">
              <a:spcAft>
                <a:spcPts val="300"/>
              </a:spcAft>
              <a:buFont typeface="Wingdings" pitchFamily="2" charset="2"/>
              <a:buChar char="ü"/>
            </a:pPr>
            <a:r>
              <a:rPr lang="tr-TR">
                <a:latin typeface="Times New Roman" pitchFamily="18" charset="0"/>
                <a:cs typeface="Times New Roman" pitchFamily="18" charset="0"/>
              </a:rPr>
              <a:t> Motorlu taşıtlar </a:t>
            </a:r>
          </a:p>
          <a:p>
            <a:pPr marL="250825" indent="457200" algn="just">
              <a:spcAft>
                <a:spcPts val="300"/>
              </a:spcAft>
              <a:buFont typeface="Wingdings" pitchFamily="2" charset="2"/>
              <a:buChar char="ü"/>
            </a:pPr>
            <a:r>
              <a:rPr lang="tr-TR">
                <a:latin typeface="Times New Roman" pitchFamily="18" charset="0"/>
                <a:cs typeface="Times New Roman" pitchFamily="18" charset="0"/>
              </a:rPr>
              <a:t> Kontrolsüz yanma prosesleri </a:t>
            </a:r>
          </a:p>
          <a:p>
            <a:pPr marL="250825" indent="457200" algn="just">
              <a:spcAft>
                <a:spcPts val="300"/>
              </a:spcAft>
              <a:buFont typeface="Wingdings" pitchFamily="2" charset="2"/>
              <a:buChar char="ü"/>
            </a:pPr>
            <a:r>
              <a:rPr lang="tr-TR">
                <a:latin typeface="Times New Roman" pitchFamily="18" charset="0"/>
                <a:cs typeface="Times New Roman" pitchFamily="18" charset="0"/>
              </a:rPr>
              <a:t> Kimyasalların ve tüketici gıdaların üretimi (kağıt, tekstil, deri ve kim. end.) </a:t>
            </a:r>
          </a:p>
          <a:p>
            <a:pPr marL="250825" indent="457200" algn="just">
              <a:spcAft>
                <a:spcPts val="300"/>
              </a:spcAft>
              <a:buFont typeface="Wingdings" pitchFamily="2" charset="2"/>
              <a:buChar char="ü"/>
            </a:pPr>
            <a:r>
              <a:rPr lang="tr-TR">
                <a:latin typeface="Times New Roman" pitchFamily="18" charset="0"/>
                <a:cs typeface="Times New Roman" pitchFamily="18" charset="0"/>
              </a:rPr>
              <a:t> Düzenli depolama ve biriktirme (çamur arıtımı, kompostlama, atık yağların birikimi) </a:t>
            </a:r>
          </a:p>
          <a:p>
            <a:pPr marL="250825" indent="457200" algn="just">
              <a:spcAft>
                <a:spcPts val="300"/>
              </a:spcAft>
              <a:buFont typeface="Wingdings" pitchFamily="2" charset="2"/>
              <a:buChar char="ü"/>
            </a:pPr>
            <a:r>
              <a:rPr lang="tr-TR">
                <a:latin typeface="Times New Roman" pitchFamily="18" charset="0"/>
                <a:cs typeface="Times New Roman" pitchFamily="18" charset="0"/>
              </a:rPr>
              <a:t> Sigara dumanı </a:t>
            </a:r>
          </a:p>
          <a:p>
            <a:pPr marL="250825" indent="457200" algn="just">
              <a:spcAft>
                <a:spcPts val="300"/>
              </a:spcAft>
              <a:buFont typeface="Wingdings" pitchFamily="2" charset="2"/>
              <a:buChar char="ü"/>
            </a:pPr>
            <a:r>
              <a:rPr lang="tr-TR">
                <a:latin typeface="Times New Roman" pitchFamily="18" charset="0"/>
                <a:cs typeface="Times New Roman" pitchFamily="18" charset="0"/>
              </a:rPr>
              <a:t> Orman yangınları, volkanik patlama gibi doğa olayları </a:t>
            </a:r>
          </a:p>
          <a:p>
            <a:pPr marL="250825" indent="457200" algn="just">
              <a:spcAft>
                <a:spcPts val="300"/>
              </a:spcAft>
              <a:buFont typeface="Wingdings" pitchFamily="2" charset="2"/>
              <a:buChar char="ü"/>
            </a:pPr>
            <a:r>
              <a:rPr lang="tr-TR">
                <a:latin typeface="Times New Roman" pitchFamily="18" charset="0"/>
                <a:cs typeface="Times New Roman" pitchFamily="18" charset="0"/>
              </a:rPr>
              <a:t> Hayvan yemleri</a:t>
            </a:r>
            <a:endParaRPr lang="tr-TR" b="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5 Dikdörtgen"/>
          <p:cNvSpPr>
            <a:spLocks noChangeArrowheads="1"/>
          </p:cNvSpPr>
          <p:nvPr/>
        </p:nvSpPr>
        <p:spPr bwMode="auto">
          <a:xfrm>
            <a:off x="457200" y="3581400"/>
            <a:ext cx="4572000" cy="369888"/>
          </a:xfrm>
          <a:prstGeom prst="rect">
            <a:avLst/>
          </a:prstGeom>
          <a:noFill/>
          <a:ln w="9525">
            <a:noFill/>
            <a:miter lim="800000"/>
            <a:headEnd/>
            <a:tailEnd/>
          </a:ln>
        </p:spPr>
        <p:txBody>
          <a:bodyPr>
            <a:spAutoFit/>
          </a:bodyPr>
          <a:lstStyle/>
          <a:p>
            <a:endParaRPr lang="tr-TR"/>
          </a:p>
        </p:txBody>
      </p:sp>
      <p:sp>
        <p:nvSpPr>
          <p:cNvPr id="74755" name="9 Metin kutusu"/>
          <p:cNvSpPr txBox="1">
            <a:spLocks noChangeArrowheads="1"/>
          </p:cNvSpPr>
          <p:nvPr/>
        </p:nvSpPr>
        <p:spPr bwMode="auto">
          <a:xfrm>
            <a:off x="285750" y="1052513"/>
            <a:ext cx="8572500" cy="4940300"/>
          </a:xfrm>
          <a:prstGeom prst="rect">
            <a:avLst/>
          </a:prstGeom>
          <a:noFill/>
          <a:ln w="9525">
            <a:noFill/>
            <a:miter lim="800000"/>
            <a:headEnd/>
            <a:tailEnd/>
          </a:ln>
        </p:spPr>
        <p:txBody>
          <a:bodyPr>
            <a:spAutoFit/>
          </a:bodyPr>
          <a:lstStyle/>
          <a:p>
            <a:pPr marL="250825" indent="457200" algn="just">
              <a:spcAft>
                <a:spcPts val="600"/>
              </a:spcAft>
              <a:buFont typeface="Wingdings" pitchFamily="2" charset="2"/>
              <a:buChar char="Ø"/>
            </a:pPr>
            <a:r>
              <a:rPr lang="tr-TR" sz="2000" b="1">
                <a:latin typeface="Times New Roman" pitchFamily="18" charset="0"/>
                <a:cs typeface="Times New Roman" pitchFamily="18" charset="0"/>
              </a:rPr>
              <a:t>Poliklorlu dibenzodioksinler (PCDD) ve poliklorlu dibenzofuranlar (PCDF), klorlu aromatik eterlerin 2 grubudur. Bunlar, 210 çeşit olup 75’i PCDD ve 135’i PCDF dir.</a:t>
            </a:r>
          </a:p>
          <a:p>
            <a:pPr marL="250825" indent="457200" algn="just">
              <a:spcAft>
                <a:spcPts val="600"/>
              </a:spcAft>
              <a:buFont typeface="Wingdings" pitchFamily="2" charset="2"/>
              <a:buChar char="Ø"/>
            </a:pPr>
            <a:r>
              <a:rPr lang="tr-TR" sz="2000" b="1">
                <a:latin typeface="Times New Roman" pitchFamily="18" charset="0"/>
                <a:cs typeface="Times New Roman" pitchFamily="18" charset="0"/>
              </a:rPr>
              <a:t>Bu standard, PCDD/PCDF'lerden numune almayı kapsar ve ölçme işlemlerinin bütünleyici bir  parçasını teşkil eder. </a:t>
            </a:r>
          </a:p>
          <a:p>
            <a:pPr marL="250825" indent="457200" algn="just">
              <a:spcAft>
                <a:spcPts val="600"/>
              </a:spcAft>
              <a:buFont typeface="Wingdings" pitchFamily="2" charset="2"/>
              <a:buChar char="Ø"/>
            </a:pPr>
            <a:r>
              <a:rPr lang="tr-TR" sz="2000">
                <a:latin typeface="Times New Roman" pitchFamily="18" charset="0"/>
                <a:cs typeface="Times New Roman" pitchFamily="18" charset="0"/>
              </a:rPr>
              <a:t>Bu standard, nokta kaynak emisyonlarında yaklaşık, 0,1 ng I-TEQ/m3 derişimleri ölçmek için geliştirilmiştir. </a:t>
            </a:r>
          </a:p>
          <a:p>
            <a:pPr marL="250825" indent="457200" algn="just">
              <a:spcAft>
                <a:spcPts val="600"/>
              </a:spcAft>
              <a:buFont typeface="Wingdings" pitchFamily="2" charset="2"/>
              <a:buChar char="Ø"/>
            </a:pPr>
            <a:r>
              <a:rPr lang="tr-TR" sz="2000">
                <a:latin typeface="Times New Roman" pitchFamily="18" charset="0"/>
                <a:cs typeface="Times New Roman" pitchFamily="18" charset="0"/>
              </a:rPr>
              <a:t>Sırasıyla; ekstraksiyon, temizleme ile yapı ve miktar tayini hakkındaki TS EN 1948-2 ve TS EN 1948-3 ile birlikte kullanılması, PCDD/PCDF'lerin tayini için gereklidir.</a:t>
            </a:r>
          </a:p>
          <a:p>
            <a:pPr marL="250825" indent="457200" algn="just">
              <a:spcAft>
                <a:spcPts val="600"/>
              </a:spcAft>
              <a:buFont typeface="Wingdings" pitchFamily="2" charset="2"/>
              <a:buChar char="Ø"/>
            </a:pPr>
            <a:r>
              <a:rPr lang="tr-TR" sz="2000">
                <a:latin typeface="Times New Roman" pitchFamily="18" charset="0"/>
                <a:cs typeface="Times New Roman" pitchFamily="18" charset="0"/>
              </a:rPr>
              <a:t>Kullanıcı 3 farklı metottan birini seçebilir. </a:t>
            </a:r>
          </a:p>
          <a:p>
            <a:pPr marL="250825" indent="457200" algn="just">
              <a:spcAft>
                <a:spcPts val="600"/>
              </a:spcAft>
              <a:buFont typeface="Wingdings" pitchFamily="2" charset="2"/>
              <a:buChar char="ü"/>
            </a:pPr>
            <a:r>
              <a:rPr lang="tr-TR" sz="2000">
                <a:latin typeface="Times New Roman" pitchFamily="18" charset="0"/>
                <a:cs typeface="Times New Roman" pitchFamily="18" charset="0"/>
              </a:rPr>
              <a:t>Filtre/yoğuşturucu metodu </a:t>
            </a:r>
          </a:p>
          <a:p>
            <a:pPr marL="250825" indent="457200" algn="just">
              <a:spcAft>
                <a:spcPts val="600"/>
              </a:spcAft>
              <a:buFont typeface="Wingdings" pitchFamily="2" charset="2"/>
              <a:buChar char="ü"/>
            </a:pPr>
            <a:r>
              <a:rPr lang="tr-TR" sz="2000">
                <a:latin typeface="Times New Roman" pitchFamily="18" charset="0"/>
                <a:cs typeface="Times New Roman" pitchFamily="18" charset="0"/>
              </a:rPr>
              <a:t>Seyreltme metodu </a:t>
            </a:r>
          </a:p>
          <a:p>
            <a:pPr marL="250825" indent="457200" algn="just">
              <a:spcAft>
                <a:spcPts val="600"/>
              </a:spcAft>
              <a:buFont typeface="Wingdings" pitchFamily="2" charset="2"/>
              <a:buChar char="ü"/>
            </a:pPr>
            <a:r>
              <a:rPr lang="tr-TR" sz="2000">
                <a:latin typeface="Times New Roman" pitchFamily="18" charset="0"/>
                <a:cs typeface="Times New Roman" pitchFamily="18" charset="0"/>
              </a:rPr>
              <a:t>Soğutmalı sonda metodu</a:t>
            </a:r>
          </a:p>
        </p:txBody>
      </p:sp>
      <p:sp>
        <p:nvSpPr>
          <p:cNvPr id="74756" name="Başlık 1"/>
          <p:cNvSpPr txBox="1">
            <a:spLocks/>
          </p:cNvSpPr>
          <p:nvPr/>
        </p:nvSpPr>
        <p:spPr bwMode="auto">
          <a:xfrm>
            <a:off x="0" y="0"/>
            <a:ext cx="9144000" cy="571500"/>
          </a:xfrm>
          <a:prstGeom prst="rect">
            <a:avLst/>
          </a:prstGeom>
          <a:noFill/>
          <a:ln w="9525">
            <a:noFill/>
            <a:miter lim="800000"/>
            <a:headEnd/>
            <a:tailEnd/>
          </a:ln>
        </p:spPr>
        <p:txBody>
          <a:bodyPr anchor="ctr"/>
          <a:lstStyle/>
          <a:p>
            <a:pPr algn="ctr" eaLnBrk="0" hangingPunct="0"/>
            <a:r>
              <a:rPr lang="tr-TR" sz="2800" b="1">
                <a:solidFill>
                  <a:srgbClr val="C00000"/>
                </a:solidFill>
                <a:latin typeface="Times New Roman" pitchFamily="18" charset="0"/>
                <a:cs typeface="Times New Roman" pitchFamily="18" charset="0"/>
              </a:rPr>
              <a:t>Dioksin ve furanlar (PCDD/PCDF)</a:t>
            </a:r>
            <a:endParaRPr lang="tr-TR" altLang="tr-TR" sz="280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5 Dikdörtgen"/>
          <p:cNvSpPr>
            <a:spLocks noChangeArrowheads="1"/>
          </p:cNvSpPr>
          <p:nvPr/>
        </p:nvSpPr>
        <p:spPr bwMode="auto">
          <a:xfrm>
            <a:off x="457200" y="3581400"/>
            <a:ext cx="4572000" cy="369888"/>
          </a:xfrm>
          <a:prstGeom prst="rect">
            <a:avLst/>
          </a:prstGeom>
          <a:noFill/>
          <a:ln w="9525">
            <a:noFill/>
            <a:miter lim="800000"/>
            <a:headEnd/>
            <a:tailEnd/>
          </a:ln>
        </p:spPr>
        <p:txBody>
          <a:bodyPr>
            <a:spAutoFit/>
          </a:bodyPr>
          <a:lstStyle/>
          <a:p>
            <a:endParaRPr lang="tr-TR"/>
          </a:p>
        </p:txBody>
      </p:sp>
      <p:sp>
        <p:nvSpPr>
          <p:cNvPr id="75779" name="9 Metin kutusu"/>
          <p:cNvSpPr txBox="1">
            <a:spLocks noChangeArrowheads="1"/>
          </p:cNvSpPr>
          <p:nvPr/>
        </p:nvSpPr>
        <p:spPr bwMode="auto">
          <a:xfrm>
            <a:off x="338138" y="1073150"/>
            <a:ext cx="8458200" cy="5016500"/>
          </a:xfrm>
          <a:prstGeom prst="rect">
            <a:avLst/>
          </a:prstGeom>
          <a:noFill/>
          <a:ln w="9525">
            <a:noFill/>
            <a:miter lim="800000"/>
            <a:headEnd/>
            <a:tailEnd/>
          </a:ln>
        </p:spPr>
        <p:txBody>
          <a:bodyPr>
            <a:spAutoFit/>
          </a:bodyPr>
          <a:lstStyle/>
          <a:p>
            <a:pPr marL="250825" indent="457200" algn="just">
              <a:spcAft>
                <a:spcPts val="600"/>
              </a:spcAft>
            </a:pPr>
            <a:r>
              <a:rPr lang="tr-TR" sz="2000" dirty="0">
                <a:latin typeface="Times New Roman" pitchFamily="18" charset="0"/>
                <a:cs typeface="Times New Roman" pitchFamily="18" charset="0"/>
              </a:rPr>
              <a:t>Prensip</a:t>
            </a:r>
          </a:p>
          <a:p>
            <a:pPr marL="250825" indent="457200" algn="just">
              <a:spcAft>
                <a:spcPts val="600"/>
              </a:spcAft>
              <a:buFont typeface="Wingdings" pitchFamily="2" charset="2"/>
              <a:buChar char="Ø"/>
            </a:pPr>
            <a:r>
              <a:rPr lang="tr-TR" sz="2000" dirty="0">
                <a:latin typeface="Times New Roman" pitchFamily="18" charset="0"/>
                <a:cs typeface="Times New Roman" pitchFamily="18" charset="0"/>
              </a:rPr>
              <a:t>Gaz numunesi, bacadan </a:t>
            </a:r>
            <a:r>
              <a:rPr lang="tr-TR" sz="2000" dirty="0" err="1">
                <a:latin typeface="Times New Roman" pitchFamily="18" charset="0"/>
                <a:cs typeface="Times New Roman" pitchFamily="18" charset="0"/>
              </a:rPr>
              <a:t>izokinetik</a:t>
            </a:r>
            <a:r>
              <a:rPr lang="tr-TR" sz="2000" dirty="0">
                <a:latin typeface="Times New Roman" pitchFamily="18" charset="0"/>
                <a:cs typeface="Times New Roman" pitchFamily="18" charset="0"/>
              </a:rPr>
              <a:t> olarak alınır. Parçacıklarda ve gaz fazında </a:t>
            </a:r>
            <a:r>
              <a:rPr lang="tr-TR" sz="2000" dirty="0" err="1">
                <a:latin typeface="Times New Roman" pitchFamily="18" charset="0"/>
                <a:cs typeface="Times New Roman" pitchFamily="18" charset="0"/>
              </a:rPr>
              <a:t>adsorblanan</a:t>
            </a:r>
            <a:r>
              <a:rPr lang="tr-TR" sz="2000" dirty="0">
                <a:latin typeface="Times New Roman" pitchFamily="18" charset="0"/>
                <a:cs typeface="Times New Roman" pitchFamily="18" charset="0"/>
              </a:rPr>
              <a:t> PCDD/PCDF </a:t>
            </a:r>
            <a:r>
              <a:rPr lang="tr-TR" sz="2000" dirty="0" err="1">
                <a:latin typeface="Times New Roman" pitchFamily="18" charset="0"/>
                <a:cs typeface="Times New Roman" pitchFamily="18" charset="0"/>
              </a:rPr>
              <a:t>ler</a:t>
            </a:r>
            <a:r>
              <a:rPr lang="tr-TR" sz="2000" dirty="0">
                <a:latin typeface="Times New Roman" pitchFamily="18" charset="0"/>
                <a:cs typeface="Times New Roman" pitchFamily="18" charset="0"/>
              </a:rPr>
              <a:t> numune alma hattında toplanır. </a:t>
            </a:r>
          </a:p>
          <a:p>
            <a:pPr marL="250825" indent="457200" algn="just">
              <a:spcAft>
                <a:spcPts val="600"/>
              </a:spcAft>
              <a:buFont typeface="Wingdings" pitchFamily="2" charset="2"/>
              <a:buChar char="Ø"/>
            </a:pPr>
            <a:r>
              <a:rPr lang="tr-TR" sz="2000" dirty="0">
                <a:latin typeface="Times New Roman" pitchFamily="18" charset="0"/>
                <a:cs typeface="Times New Roman" pitchFamily="18" charset="0"/>
              </a:rPr>
              <a:t>Toplama kısmı filtre, </a:t>
            </a:r>
            <a:r>
              <a:rPr lang="tr-TR" sz="2000" dirty="0" err="1">
                <a:latin typeface="Times New Roman" pitchFamily="18" charset="0"/>
                <a:cs typeface="Times New Roman" pitchFamily="18" charset="0"/>
              </a:rPr>
              <a:t>destilat</a:t>
            </a:r>
            <a:r>
              <a:rPr lang="tr-TR" sz="2000" dirty="0">
                <a:latin typeface="Times New Roman" pitchFamily="18" charset="0"/>
                <a:cs typeface="Times New Roman" pitchFamily="18" charset="0"/>
              </a:rPr>
              <a:t> balonu ve seçilen sisteme uygun katı veya sıvı </a:t>
            </a:r>
            <a:r>
              <a:rPr lang="tr-TR" sz="2000" dirty="0" err="1">
                <a:latin typeface="Times New Roman" pitchFamily="18" charset="0"/>
                <a:cs typeface="Times New Roman" pitchFamily="18" charset="0"/>
              </a:rPr>
              <a:t>adsorbent</a:t>
            </a:r>
            <a:r>
              <a:rPr lang="tr-TR" sz="2000" dirty="0">
                <a:latin typeface="Times New Roman" pitchFamily="18" charset="0"/>
                <a:cs typeface="Times New Roman" pitchFamily="18" charset="0"/>
              </a:rPr>
              <a:t> olabilir. </a:t>
            </a:r>
          </a:p>
          <a:p>
            <a:pPr marL="250825" indent="457200" algn="just">
              <a:spcAft>
                <a:spcPts val="600"/>
              </a:spcAft>
              <a:buFont typeface="Wingdings" pitchFamily="2" charset="2"/>
              <a:buChar char="Ø"/>
            </a:pPr>
            <a:r>
              <a:rPr lang="tr-TR" sz="2000" dirty="0">
                <a:latin typeface="Times New Roman" pitchFamily="18" charset="0"/>
                <a:cs typeface="Times New Roman" pitchFamily="18" charset="0"/>
              </a:rPr>
              <a:t>Aşağıdaki üç numune alma sistemlerinden biri seçilir. </a:t>
            </a:r>
          </a:p>
          <a:p>
            <a:pPr marL="250825" indent="457200" algn="just">
              <a:spcAft>
                <a:spcPts val="600"/>
              </a:spcAft>
              <a:buFont typeface="Wingdings" pitchFamily="2" charset="2"/>
              <a:buChar char="ü"/>
            </a:pPr>
            <a:r>
              <a:rPr lang="tr-TR" sz="2000" dirty="0">
                <a:latin typeface="Times New Roman" pitchFamily="18" charset="0"/>
                <a:cs typeface="Times New Roman" pitchFamily="18" charset="0"/>
              </a:rPr>
              <a:t>filtre-yoğunlaştırıcı metodu </a:t>
            </a:r>
          </a:p>
          <a:p>
            <a:pPr marL="250825" indent="457200" algn="just">
              <a:spcAft>
                <a:spcPts val="600"/>
              </a:spcAft>
              <a:buFont typeface="Wingdings" pitchFamily="2" charset="2"/>
              <a:buChar char="ü"/>
            </a:pPr>
            <a:r>
              <a:rPr lang="tr-TR" sz="2000" dirty="0">
                <a:latin typeface="Times New Roman" pitchFamily="18" charset="0"/>
                <a:cs typeface="Times New Roman" pitchFamily="18" charset="0"/>
              </a:rPr>
              <a:t>seyreltme metodu </a:t>
            </a:r>
          </a:p>
          <a:p>
            <a:pPr marL="250825" indent="457200" algn="just">
              <a:spcAft>
                <a:spcPts val="600"/>
              </a:spcAft>
              <a:buFont typeface="Wingdings" pitchFamily="2" charset="2"/>
              <a:buChar char="ü"/>
            </a:pPr>
            <a:r>
              <a:rPr lang="tr-TR" sz="2000" dirty="0">
                <a:latin typeface="Times New Roman" pitchFamily="18" charset="0"/>
                <a:cs typeface="Times New Roman" pitchFamily="18" charset="0"/>
              </a:rPr>
              <a:t>soğuk sonda metodu</a:t>
            </a:r>
          </a:p>
          <a:p>
            <a:pPr marL="250825" indent="457200" algn="just">
              <a:spcAft>
                <a:spcPts val="600"/>
              </a:spcAft>
              <a:buFont typeface="Wingdings" pitchFamily="2" charset="2"/>
              <a:buChar char="Ø"/>
            </a:pPr>
            <a:r>
              <a:rPr lang="tr-TR" sz="2000" dirty="0">
                <a:latin typeface="Times New Roman" pitchFamily="18" charset="0"/>
                <a:cs typeface="Times New Roman" pitchFamily="18" charset="0"/>
              </a:rPr>
              <a:t>Ana toplama parçalarına, numune alma işleminden önce numunenin türevlerinin geri kazanma hızının tayini için, ¹³C</a:t>
            </a:r>
            <a:r>
              <a:rPr lang="tr-TR" sz="2000" baseline="-25000" dirty="0">
                <a:latin typeface="Times New Roman" pitchFamily="18" charset="0"/>
                <a:cs typeface="Times New Roman" pitchFamily="18" charset="0"/>
              </a:rPr>
              <a:t>12</a:t>
            </a:r>
            <a:r>
              <a:rPr lang="tr-TR" sz="2000" dirty="0">
                <a:latin typeface="Times New Roman" pitchFamily="18" charset="0"/>
                <a:cs typeface="Times New Roman" pitchFamily="18" charset="0"/>
              </a:rPr>
              <a:t> etiketli PCDD/PCDF ilave edilir. </a:t>
            </a:r>
          </a:p>
          <a:p>
            <a:pPr marL="250825" indent="457200" algn="just">
              <a:spcAft>
                <a:spcPts val="600"/>
              </a:spcAft>
              <a:buFont typeface="Wingdings" pitchFamily="2" charset="2"/>
              <a:buChar char="Ø"/>
            </a:pPr>
            <a:r>
              <a:rPr lang="tr-TR" sz="2000" dirty="0">
                <a:latin typeface="Times New Roman" pitchFamily="18" charset="0"/>
                <a:cs typeface="Times New Roman" pitchFamily="18" charset="0"/>
              </a:rPr>
              <a:t>Numune gaz, numune alma sistemine özgü sıcaklığa getirilir ve gaz veya parçacıklar halindeki PCDD/PCDF  </a:t>
            </a:r>
            <a:r>
              <a:rPr lang="tr-TR" sz="2000" dirty="0" err="1">
                <a:latin typeface="Times New Roman" pitchFamily="18" charset="0"/>
                <a:cs typeface="Times New Roman" pitchFamily="18" charset="0"/>
              </a:rPr>
              <a:t>ler</a:t>
            </a:r>
            <a:r>
              <a:rPr lang="tr-TR" sz="2000" dirty="0">
                <a:latin typeface="Times New Roman" pitchFamily="18" charset="0"/>
                <a:cs typeface="Times New Roman" pitchFamily="18" charset="0"/>
              </a:rPr>
              <a:t> tutulur.</a:t>
            </a:r>
          </a:p>
        </p:txBody>
      </p:sp>
      <p:sp>
        <p:nvSpPr>
          <p:cNvPr id="75780" name="Başlık 1"/>
          <p:cNvSpPr txBox="1">
            <a:spLocks/>
          </p:cNvSpPr>
          <p:nvPr/>
        </p:nvSpPr>
        <p:spPr bwMode="auto">
          <a:xfrm>
            <a:off x="0" y="0"/>
            <a:ext cx="9144000" cy="571500"/>
          </a:xfrm>
          <a:prstGeom prst="rect">
            <a:avLst/>
          </a:prstGeom>
          <a:noFill/>
          <a:ln w="9525">
            <a:noFill/>
            <a:miter lim="800000"/>
            <a:headEnd/>
            <a:tailEnd/>
          </a:ln>
        </p:spPr>
        <p:txBody>
          <a:bodyPr anchor="ctr"/>
          <a:lstStyle/>
          <a:p>
            <a:pPr algn="ctr" eaLnBrk="0" hangingPunct="0"/>
            <a:r>
              <a:rPr lang="tr-TR" sz="2800" b="1">
                <a:solidFill>
                  <a:srgbClr val="C00000"/>
                </a:solidFill>
                <a:latin typeface="Times New Roman" pitchFamily="18" charset="0"/>
                <a:cs typeface="Times New Roman" pitchFamily="18" charset="0"/>
              </a:rPr>
              <a:t>Dioksin ve furanlar (PCDD/PCDF)</a:t>
            </a:r>
            <a:endParaRPr lang="tr-TR" altLang="tr-TR" sz="280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5 Dikdörtgen"/>
          <p:cNvSpPr>
            <a:spLocks noChangeArrowheads="1"/>
          </p:cNvSpPr>
          <p:nvPr/>
        </p:nvSpPr>
        <p:spPr bwMode="auto">
          <a:xfrm>
            <a:off x="457200" y="3581400"/>
            <a:ext cx="4572000" cy="369888"/>
          </a:xfrm>
          <a:prstGeom prst="rect">
            <a:avLst/>
          </a:prstGeom>
          <a:noFill/>
          <a:ln w="9525">
            <a:noFill/>
            <a:miter lim="800000"/>
            <a:headEnd/>
            <a:tailEnd/>
          </a:ln>
        </p:spPr>
        <p:txBody>
          <a:bodyPr>
            <a:spAutoFit/>
          </a:bodyPr>
          <a:lstStyle/>
          <a:p>
            <a:endParaRPr lang="tr-TR"/>
          </a:p>
        </p:txBody>
      </p:sp>
      <p:sp>
        <p:nvSpPr>
          <p:cNvPr id="10" name="9 Metin kutusu"/>
          <p:cNvSpPr txBox="1"/>
          <p:nvPr/>
        </p:nvSpPr>
        <p:spPr>
          <a:xfrm>
            <a:off x="323850" y="919163"/>
            <a:ext cx="8458200" cy="5694362"/>
          </a:xfrm>
          <a:prstGeom prst="rect">
            <a:avLst/>
          </a:prstGeom>
          <a:noFill/>
        </p:spPr>
        <p:txBody>
          <a:bodyPr>
            <a:spAutoFit/>
          </a:bodyPr>
          <a:lstStyle/>
          <a:p>
            <a:pPr marL="252000" indent="457200" algn="just">
              <a:spcAft>
                <a:spcPts val="600"/>
              </a:spcAft>
              <a:defRPr/>
            </a:pPr>
            <a:r>
              <a:rPr lang="tr-TR" sz="2400" dirty="0">
                <a:latin typeface="Times New Roman" pitchFamily="18" charset="0"/>
                <a:cs typeface="Times New Roman" pitchFamily="18" charset="0"/>
              </a:rPr>
              <a:t>Prensip</a:t>
            </a:r>
          </a:p>
          <a:p>
            <a:pPr marL="252000" indent="457200" algn="just">
              <a:spcAft>
                <a:spcPts val="600"/>
              </a:spcAft>
              <a:buFont typeface="Wingdings" pitchFamily="2" charset="2"/>
              <a:buChar char="Ø"/>
              <a:defRPr/>
            </a:pPr>
            <a:r>
              <a:rPr lang="en-US" sz="2400" dirty="0" err="1">
                <a:latin typeface="Times New Roman" pitchFamily="18" charset="0"/>
                <a:cs typeface="Times New Roman" pitchFamily="18" charset="0"/>
              </a:rPr>
              <a:t>Kullan</a:t>
            </a:r>
            <a:r>
              <a:rPr lang="tr-TR" sz="2400" dirty="0">
                <a:latin typeface="Times New Roman" pitchFamily="18" charset="0"/>
                <a:cs typeface="Times New Roman" pitchFamily="18" charset="0"/>
              </a:rPr>
              <a:t>ıl</a:t>
            </a:r>
            <a:r>
              <a:rPr lang="en-US" sz="2400" dirty="0" err="1">
                <a:latin typeface="Times New Roman" pitchFamily="18" charset="0"/>
                <a:cs typeface="Times New Roman" pitchFamily="18" charset="0"/>
              </a:rPr>
              <a:t>acak</a:t>
            </a:r>
            <a:r>
              <a:rPr lang="en-US" sz="2400" dirty="0">
                <a:latin typeface="Times New Roman" pitchFamily="18" charset="0"/>
                <a:cs typeface="Times New Roman" pitchFamily="18" charset="0"/>
              </a:rPr>
              <a:t> </a:t>
            </a:r>
            <a:r>
              <a:rPr lang="en-US" sz="2400" baseline="30000" dirty="0">
                <a:latin typeface="Times New Roman" pitchFamily="18" charset="0"/>
                <a:cs typeface="Times New Roman" pitchFamily="18" charset="0"/>
              </a:rPr>
              <a:t>13</a:t>
            </a:r>
            <a:r>
              <a:rPr lang="en-US" sz="2400" dirty="0">
                <a:latin typeface="Times New Roman" pitchFamily="18" charset="0"/>
                <a:cs typeface="Times New Roman" pitchFamily="18" charset="0"/>
              </a:rPr>
              <a:t>C</a:t>
            </a:r>
            <a:r>
              <a:rPr lang="en-US" sz="2400" baseline="-25000" dirty="0">
                <a:latin typeface="Times New Roman" pitchFamily="18" charset="0"/>
                <a:cs typeface="Times New Roman" pitchFamily="18" charset="0"/>
              </a:rPr>
              <a:t>12</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etiketli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standardlar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Çizelge</a:t>
            </a:r>
            <a:r>
              <a:rPr lang="en-US" sz="2400" dirty="0">
                <a:latin typeface="Times New Roman" pitchFamily="18" charset="0"/>
                <a:cs typeface="Times New Roman" pitchFamily="18" charset="0"/>
              </a:rPr>
              <a:t> 1.de </a:t>
            </a:r>
            <a:r>
              <a:rPr lang="en-US" sz="2400" dirty="0" err="1">
                <a:latin typeface="Times New Roman" pitchFamily="18" charset="0"/>
                <a:cs typeface="Times New Roman" pitchFamily="18" charset="0"/>
              </a:rPr>
              <a:t>verilmiştir</a:t>
            </a:r>
            <a:r>
              <a:rPr lang="en-US" sz="2400" dirty="0">
                <a:latin typeface="Times New Roman" pitchFamily="18" charset="0"/>
                <a:cs typeface="Times New Roman" pitchFamily="18" charset="0"/>
              </a:rPr>
              <a:t>.</a:t>
            </a:r>
            <a:endParaRPr lang="tr-TR" sz="2400" dirty="0">
              <a:latin typeface="Times New Roman" pitchFamily="18" charset="0"/>
              <a:cs typeface="Times New Roman" pitchFamily="18" charset="0"/>
            </a:endParaRPr>
          </a:p>
          <a:p>
            <a:pPr marL="252000" indent="457200" algn="just">
              <a:spcAft>
                <a:spcPts val="600"/>
              </a:spcAft>
              <a:buFont typeface="Wingdings" pitchFamily="2" charset="2"/>
              <a:buChar char="Ø"/>
              <a:defRPr/>
            </a:pPr>
            <a:endParaRPr lang="en-US" sz="2400" dirty="0">
              <a:latin typeface="Times New Roman" pitchFamily="18" charset="0"/>
              <a:cs typeface="Times New Roman" pitchFamily="18" charset="0"/>
            </a:endParaRPr>
          </a:p>
          <a:p>
            <a:pPr marL="252000" indent="457200" algn="just">
              <a:spcAft>
                <a:spcPts val="600"/>
              </a:spcAft>
              <a:buFont typeface="Wingdings" pitchFamily="2" charset="2"/>
              <a:buChar char="Ø"/>
              <a:defRPr/>
            </a:pPr>
            <a:endParaRPr lang="en-US" sz="2000" dirty="0">
              <a:latin typeface="Times New Roman" pitchFamily="18" charset="0"/>
              <a:cs typeface="Times New Roman" pitchFamily="18" charset="0"/>
            </a:endParaRPr>
          </a:p>
          <a:p>
            <a:pPr marL="252000" indent="457200" algn="just">
              <a:spcAft>
                <a:spcPts val="600"/>
              </a:spcAft>
              <a:buFont typeface="Wingdings" pitchFamily="2" charset="2"/>
              <a:buChar char="Ø"/>
              <a:defRPr/>
            </a:pPr>
            <a:endParaRPr lang="en-US" sz="2000" dirty="0">
              <a:latin typeface="Times New Roman" pitchFamily="18" charset="0"/>
              <a:cs typeface="Times New Roman" pitchFamily="18" charset="0"/>
            </a:endParaRPr>
          </a:p>
          <a:p>
            <a:pPr marL="252000" indent="457200" algn="just">
              <a:spcAft>
                <a:spcPts val="600"/>
              </a:spcAft>
              <a:buFont typeface="Wingdings" pitchFamily="2" charset="2"/>
              <a:buChar char="Ø"/>
              <a:defRPr/>
            </a:pPr>
            <a:endParaRPr lang="en-US" sz="2000" dirty="0">
              <a:latin typeface="Times New Roman" pitchFamily="18" charset="0"/>
              <a:cs typeface="Times New Roman" pitchFamily="18" charset="0"/>
            </a:endParaRPr>
          </a:p>
          <a:p>
            <a:pPr marL="252000" indent="457200" algn="just">
              <a:spcAft>
                <a:spcPts val="600"/>
              </a:spcAft>
              <a:buFont typeface="Wingdings" pitchFamily="2" charset="2"/>
              <a:buChar char="Ø"/>
              <a:defRPr/>
            </a:pPr>
            <a:endParaRPr lang="en-US" sz="2000" dirty="0">
              <a:latin typeface="Times New Roman" pitchFamily="18" charset="0"/>
              <a:cs typeface="Times New Roman" pitchFamily="18" charset="0"/>
            </a:endParaRPr>
          </a:p>
          <a:p>
            <a:pPr marL="256032" indent="457200" algn="just">
              <a:spcAft>
                <a:spcPts val="600"/>
              </a:spcAft>
              <a:buFont typeface="Wingdings" pitchFamily="2" charset="2"/>
              <a:buChar char="Ø"/>
              <a:defRPr/>
            </a:pPr>
            <a:r>
              <a:rPr lang="en-US" dirty="0" err="1">
                <a:latin typeface="Times New Roman" pitchFamily="18" charset="0"/>
                <a:cs typeface="Times New Roman" pitchFamily="18" charset="0"/>
              </a:rPr>
              <a:t>PeCDF</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HxCDF</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için</a:t>
            </a:r>
            <a:r>
              <a:rPr lang="en-US" dirty="0">
                <a:latin typeface="Times New Roman" pitchFamily="18" charset="0"/>
                <a:cs typeface="Times New Roman" pitchFamily="18" charset="0"/>
              </a:rPr>
              <a:t> 400 pg, </a:t>
            </a:r>
            <a:r>
              <a:rPr lang="en-US" dirty="0" err="1">
                <a:latin typeface="Times New Roman" pitchFamily="18" charset="0"/>
                <a:cs typeface="Times New Roman" pitchFamily="18" charset="0"/>
              </a:rPr>
              <a:t>HpCDF</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için</a:t>
            </a:r>
            <a:r>
              <a:rPr lang="en-US" dirty="0">
                <a:latin typeface="Times New Roman" pitchFamily="18" charset="0"/>
                <a:cs typeface="Times New Roman" pitchFamily="18" charset="0"/>
              </a:rPr>
              <a:t> 800 pg </a:t>
            </a:r>
            <a:r>
              <a:rPr lang="en-US" dirty="0" err="1">
                <a:latin typeface="Times New Roman" pitchFamily="18" charset="0"/>
                <a:cs typeface="Times New Roman" pitchFamily="18" charset="0"/>
              </a:rPr>
              <a:t>etiketli</a:t>
            </a:r>
            <a:r>
              <a:rPr lang="en-US" dirty="0">
                <a:latin typeface="Times New Roman" pitchFamily="18" charset="0"/>
                <a:cs typeface="Times New Roman" pitchFamily="18" charset="0"/>
              </a:rPr>
              <a:t> standard, 10 m</a:t>
            </a:r>
            <a:r>
              <a:rPr lang="en-US" baseline="30000" dirty="0">
                <a:latin typeface="Times New Roman" pitchFamily="18" charset="0"/>
                <a:cs typeface="Times New Roman" pitchFamily="18" charset="0"/>
              </a:rPr>
              <a:t>3</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numuneye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eklenir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kurugaz</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ve</a:t>
            </a:r>
            <a:r>
              <a:rPr lang="en-US" dirty="0">
                <a:latin typeface="Times New Roman" pitchFamily="18" charset="0"/>
                <a:cs typeface="Times New Roman" pitchFamily="18" charset="0"/>
              </a:rPr>
              <a:t> 0,1 </a:t>
            </a:r>
            <a:r>
              <a:rPr lang="en-US" dirty="0" err="1">
                <a:latin typeface="Times New Roman" pitchFamily="18" charset="0"/>
                <a:cs typeface="Times New Roman" pitchFamily="18" charset="0"/>
              </a:rPr>
              <a:t>ng</a:t>
            </a:r>
            <a:r>
              <a:rPr lang="en-US" dirty="0">
                <a:latin typeface="Times New Roman" pitchFamily="18" charset="0"/>
                <a:cs typeface="Times New Roman" pitchFamily="18" charset="0"/>
              </a:rPr>
              <a:t> I-TEQ/m3 </a:t>
            </a:r>
            <a:r>
              <a:rPr lang="en-US" dirty="0" err="1">
                <a:latin typeface="Times New Roman" pitchFamily="18" charset="0"/>
                <a:cs typeface="Times New Roman" pitchFamily="18" charset="0"/>
              </a:rPr>
              <a:t>derişime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karş</a:t>
            </a:r>
            <a:r>
              <a:rPr lang="tr-TR" dirty="0">
                <a:latin typeface="Times New Roman" pitchFamily="18" charset="0"/>
                <a:cs typeface="Times New Roman" pitchFamily="18" charset="0"/>
              </a:rPr>
              <a:t>ı</a:t>
            </a:r>
            <a:r>
              <a:rPr lang="en-US" dirty="0">
                <a:latin typeface="Times New Roman" pitchFamily="18" charset="0"/>
                <a:cs typeface="Times New Roman" pitchFamily="18" charset="0"/>
              </a:rPr>
              <a:t>l</a:t>
            </a:r>
            <a:r>
              <a:rPr lang="tr-TR" dirty="0">
                <a:latin typeface="Times New Roman" pitchFamily="18" charset="0"/>
                <a:cs typeface="Times New Roman" pitchFamily="18" charset="0"/>
              </a:rPr>
              <a:t>ı</a:t>
            </a:r>
            <a:r>
              <a:rPr lang="en-US" dirty="0">
                <a:latin typeface="Times New Roman" pitchFamily="18" charset="0"/>
                <a:cs typeface="Times New Roman" pitchFamily="18" charset="0"/>
              </a:rPr>
              <a:t>k </a:t>
            </a:r>
            <a:r>
              <a:rPr lang="en-US" dirty="0" err="1">
                <a:latin typeface="Times New Roman" pitchFamily="18" charset="0"/>
                <a:cs typeface="Times New Roman" pitchFamily="18" charset="0"/>
              </a:rPr>
              <a:t>gelir</a:t>
            </a:r>
            <a:r>
              <a:rPr lang="en-US" dirty="0">
                <a:latin typeface="Times New Roman" pitchFamily="18" charset="0"/>
                <a:cs typeface="Times New Roman" pitchFamily="18" charset="0"/>
              </a:rPr>
              <a:t>. </a:t>
            </a:r>
            <a:endParaRPr lang="tr-TR" dirty="0">
              <a:latin typeface="Times New Roman" pitchFamily="18" charset="0"/>
              <a:cs typeface="Times New Roman" pitchFamily="18" charset="0"/>
            </a:endParaRPr>
          </a:p>
          <a:p>
            <a:pPr marL="256032" indent="457200" algn="just">
              <a:spcAft>
                <a:spcPts val="600"/>
              </a:spcAft>
              <a:buFont typeface="Wingdings" pitchFamily="2" charset="2"/>
              <a:buChar char="Ø"/>
              <a:defRPr/>
            </a:pPr>
            <a:r>
              <a:rPr lang="en-US" b="1" dirty="0" err="1">
                <a:latin typeface="Times New Roman" pitchFamily="18" charset="0"/>
                <a:cs typeface="Times New Roman" pitchFamily="18" charset="0"/>
              </a:rPr>
              <a:t>Numune</a:t>
            </a:r>
            <a:r>
              <a:rPr lang="en-US" b="1" dirty="0">
                <a:latin typeface="Times New Roman" pitchFamily="18" charset="0"/>
                <a:cs typeface="Times New Roman" pitchFamily="18" charset="0"/>
              </a:rPr>
              <a:t> alma standard </a:t>
            </a:r>
            <a:r>
              <a:rPr lang="en-US" b="1" dirty="0" err="1">
                <a:latin typeface="Times New Roman" pitchFamily="18" charset="0"/>
                <a:cs typeface="Times New Roman" pitchFamily="18" charset="0"/>
              </a:rPr>
              <a:t>çözeltisi</a:t>
            </a:r>
            <a:r>
              <a:rPr lang="en-US" b="1" dirty="0">
                <a:latin typeface="Times New Roman" pitchFamily="18" charset="0"/>
                <a:cs typeface="Times New Roman" pitchFamily="18" charset="0"/>
              </a:rPr>
              <a:t>, 100 </a:t>
            </a:r>
            <a:r>
              <a:rPr lang="el-GR" b="1" dirty="0">
                <a:latin typeface="Times New Roman" pitchFamily="18" charset="0"/>
                <a:cs typeface="Times New Roman" pitchFamily="18" charset="0"/>
              </a:rPr>
              <a:t>μ</a:t>
            </a:r>
            <a:r>
              <a:rPr lang="en-US" b="1" dirty="0">
                <a:latin typeface="Times New Roman" pitchFamily="18" charset="0"/>
                <a:cs typeface="Times New Roman" pitchFamily="18" charset="0"/>
              </a:rPr>
              <a:t>L </a:t>
            </a:r>
            <a:r>
              <a:rPr lang="en-US" b="1" dirty="0" err="1">
                <a:latin typeface="Times New Roman" pitchFamily="18" charset="0"/>
                <a:cs typeface="Times New Roman" pitchFamily="18" charset="0"/>
              </a:rPr>
              <a:t>olmal</a:t>
            </a:r>
            <a:r>
              <a:rPr lang="tr-TR" b="1" dirty="0">
                <a:latin typeface="Times New Roman" pitchFamily="18" charset="0"/>
                <a:cs typeface="Times New Roman" pitchFamily="18" charset="0"/>
              </a:rPr>
              <a:t>ı</a:t>
            </a:r>
            <a:r>
              <a:rPr lang="en-US" b="1" dirty="0">
                <a:latin typeface="Times New Roman" pitchFamily="18" charset="0"/>
                <a:cs typeface="Times New Roman" pitchFamily="18" charset="0"/>
              </a:rPr>
              <a:t>d</a:t>
            </a:r>
            <a:r>
              <a:rPr lang="tr-TR" b="1" dirty="0">
                <a:latin typeface="Times New Roman" pitchFamily="18" charset="0"/>
                <a:cs typeface="Times New Roman" pitchFamily="18" charset="0"/>
              </a:rPr>
              <a:t>ı</a:t>
            </a:r>
            <a:r>
              <a:rPr lang="en-US" b="1" dirty="0">
                <a:latin typeface="Times New Roman" pitchFamily="18" charset="0"/>
                <a:cs typeface="Times New Roman" pitchFamily="18" charset="0"/>
              </a:rPr>
              <a:t>r. </a:t>
            </a:r>
            <a:endParaRPr lang="tr-TR" b="1" dirty="0">
              <a:latin typeface="Times New Roman" pitchFamily="18" charset="0"/>
              <a:cs typeface="Times New Roman" pitchFamily="18" charset="0"/>
            </a:endParaRPr>
          </a:p>
          <a:p>
            <a:pPr marL="256032" indent="457200" algn="just">
              <a:spcAft>
                <a:spcPts val="600"/>
              </a:spcAft>
              <a:buFont typeface="Wingdings" pitchFamily="2" charset="2"/>
              <a:buChar char="Ø"/>
              <a:defRPr/>
            </a:pPr>
            <a:r>
              <a:rPr lang="en-US" b="1" dirty="0" err="1">
                <a:latin typeface="Times New Roman" pitchFamily="18" charset="0"/>
                <a:cs typeface="Times New Roman" pitchFamily="18" charset="0"/>
              </a:rPr>
              <a:t>Numunede</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doğal</a:t>
            </a:r>
            <a:r>
              <a:rPr lang="en-US" b="1" dirty="0">
                <a:latin typeface="Times New Roman" pitchFamily="18" charset="0"/>
                <a:cs typeface="Times New Roman" pitchFamily="18" charset="0"/>
              </a:rPr>
              <a:t> PCDD/</a:t>
            </a:r>
            <a:r>
              <a:rPr lang="en-US" b="1" dirty="0" err="1">
                <a:latin typeface="Times New Roman" pitchFamily="18" charset="0"/>
                <a:cs typeface="Times New Roman" pitchFamily="18" charset="0"/>
              </a:rPr>
              <a:t>PCDF.lerin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oldukça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yüksek</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veya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düşük</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derişimleri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bekleniyorsa</a:t>
            </a:r>
            <a:r>
              <a:rPr lang="en-US" b="1" dirty="0">
                <a:latin typeface="Times New Roman" pitchFamily="18" charset="0"/>
                <a:cs typeface="Times New Roman" pitchFamily="18" charset="0"/>
              </a:rPr>
              <a:t>, </a:t>
            </a:r>
            <a:r>
              <a:rPr lang="en-US" b="1" baseline="30000" dirty="0">
                <a:latin typeface="Times New Roman" pitchFamily="18" charset="0"/>
                <a:cs typeface="Times New Roman" pitchFamily="18" charset="0"/>
              </a:rPr>
              <a:t>13</a:t>
            </a:r>
            <a:r>
              <a:rPr lang="en-US" b="1" dirty="0">
                <a:latin typeface="Times New Roman" pitchFamily="18" charset="0"/>
                <a:cs typeface="Times New Roman" pitchFamily="18" charset="0"/>
              </a:rPr>
              <a:t>C</a:t>
            </a:r>
            <a:r>
              <a:rPr lang="en-US" b="1" baseline="-25000" dirty="0">
                <a:latin typeface="Times New Roman" pitchFamily="18" charset="0"/>
                <a:cs typeface="Times New Roman" pitchFamily="18" charset="0"/>
              </a:rPr>
              <a:t>12</a:t>
            </a:r>
            <a:r>
              <a:rPr lang="tr-TR" b="1" baseline="-25000" dirty="0">
                <a:latin typeface="Times New Roman" pitchFamily="18" charset="0"/>
                <a:cs typeface="Times New Roman" pitchFamily="18" charset="0"/>
              </a:rPr>
              <a:t> </a:t>
            </a:r>
            <a:r>
              <a:rPr lang="en-US" b="1" dirty="0" err="1">
                <a:latin typeface="Times New Roman" pitchFamily="18" charset="0"/>
                <a:cs typeface="Times New Roman" pitchFamily="18" charset="0"/>
              </a:rPr>
              <a:t>etiketli</a:t>
            </a:r>
            <a:r>
              <a:rPr lang="en-US" b="1" dirty="0">
                <a:latin typeface="Times New Roman" pitchFamily="18" charset="0"/>
                <a:cs typeface="Times New Roman" pitchFamily="18" charset="0"/>
              </a:rPr>
              <a:t> standard</a:t>
            </a:r>
            <a:r>
              <a:rPr lang="tr-TR" b="1" dirty="0">
                <a:latin typeface="Times New Roman" pitchFamily="18" charset="0"/>
                <a:cs typeface="Times New Roman" pitchFamily="18" charset="0"/>
              </a:rPr>
              <a:t>ı</a:t>
            </a:r>
            <a:r>
              <a:rPr lang="en-US" b="1" dirty="0">
                <a:latin typeface="Times New Roman" pitchFamily="18" charset="0"/>
                <a:cs typeface="Times New Roman" pitchFamily="18" charset="0"/>
              </a:rPr>
              <a:t>n </a:t>
            </a:r>
            <a:r>
              <a:rPr lang="en-US" b="1" dirty="0" err="1">
                <a:latin typeface="Times New Roman" pitchFamily="18" charset="0"/>
                <a:cs typeface="Times New Roman" pitchFamily="18" charset="0"/>
              </a:rPr>
              <a:t>eklenecek</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miktarlar</a:t>
            </a:r>
            <a:r>
              <a:rPr lang="tr-TR" b="1" dirty="0">
                <a:latin typeface="Times New Roman" pitchFamily="18" charset="0"/>
                <a:cs typeface="Times New Roman" pitchFamily="18" charset="0"/>
              </a:rPr>
              <a:t>ı</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buna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göre</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ayarlan</a:t>
            </a:r>
            <a:r>
              <a:rPr lang="tr-TR" b="1" dirty="0">
                <a:latin typeface="Times New Roman" pitchFamily="18" charset="0"/>
                <a:cs typeface="Times New Roman" pitchFamily="18" charset="0"/>
              </a:rPr>
              <a:t>ı</a:t>
            </a:r>
            <a:r>
              <a:rPr lang="en-US" b="1" dirty="0">
                <a:latin typeface="Times New Roman" pitchFamily="18" charset="0"/>
                <a:cs typeface="Times New Roman" pitchFamily="18" charset="0"/>
              </a:rPr>
              <a:t>r.</a:t>
            </a:r>
            <a:endParaRPr lang="tr-TR" b="1" dirty="0">
              <a:latin typeface="Times New Roman" pitchFamily="18" charset="0"/>
              <a:cs typeface="Times New Roman" pitchFamily="18" charset="0"/>
            </a:endParaRPr>
          </a:p>
          <a:p>
            <a:pPr>
              <a:defRPr/>
            </a:pPr>
            <a:r>
              <a:rPr lang="en-US" sz="1600" i="1" dirty="0">
                <a:latin typeface="Times New Roman" pitchFamily="18" charset="0"/>
                <a:cs typeface="Times New Roman" pitchFamily="18" charset="0"/>
              </a:rPr>
              <a:t>1,2,3,7,8-Pentachlorodibenzofuran (</a:t>
            </a:r>
            <a:r>
              <a:rPr lang="en-US" sz="1600" i="1" dirty="0" err="1">
                <a:latin typeface="Times New Roman" pitchFamily="18" charset="0"/>
                <a:cs typeface="Times New Roman" pitchFamily="18" charset="0"/>
              </a:rPr>
              <a:t>PeCDF</a:t>
            </a:r>
            <a:r>
              <a:rPr lang="en-US" sz="1600" i="1" dirty="0">
                <a:latin typeface="Times New Roman" pitchFamily="18" charset="0"/>
                <a:cs typeface="Times New Roman" pitchFamily="18" charset="0"/>
              </a:rPr>
              <a:t>)</a:t>
            </a:r>
            <a:endParaRPr lang="tr-TR" sz="1600" i="1" dirty="0">
              <a:latin typeface="Times New Roman" pitchFamily="18" charset="0"/>
              <a:cs typeface="Times New Roman" pitchFamily="18" charset="0"/>
            </a:endParaRPr>
          </a:p>
          <a:p>
            <a:pPr>
              <a:defRPr/>
            </a:pPr>
            <a:r>
              <a:rPr lang="en-US" sz="1600" i="1" dirty="0">
                <a:latin typeface="Times New Roman" pitchFamily="18" charset="0"/>
                <a:cs typeface="Times New Roman" pitchFamily="18" charset="0"/>
              </a:rPr>
              <a:t>1,2,3,7,8,9-Hexachlorodibenzofuran (</a:t>
            </a:r>
            <a:r>
              <a:rPr lang="en-US" sz="1600" i="1" dirty="0" err="1">
                <a:latin typeface="Times New Roman" pitchFamily="18" charset="0"/>
                <a:cs typeface="Times New Roman" pitchFamily="18" charset="0"/>
              </a:rPr>
              <a:t>HxCDF</a:t>
            </a:r>
            <a:r>
              <a:rPr lang="en-US" sz="1600" i="1" dirty="0">
                <a:latin typeface="Times New Roman" pitchFamily="18" charset="0"/>
                <a:cs typeface="Times New Roman" pitchFamily="18" charset="0"/>
              </a:rPr>
              <a:t>)</a:t>
            </a:r>
            <a:endParaRPr lang="tr-TR" sz="1600" i="1" dirty="0">
              <a:latin typeface="Times New Roman" pitchFamily="18" charset="0"/>
              <a:cs typeface="Times New Roman" pitchFamily="18" charset="0"/>
            </a:endParaRPr>
          </a:p>
          <a:p>
            <a:pPr>
              <a:defRPr/>
            </a:pPr>
            <a:r>
              <a:rPr lang="en-US" sz="1600" i="1" dirty="0">
                <a:latin typeface="Times New Roman" pitchFamily="18" charset="0"/>
                <a:cs typeface="Times New Roman" pitchFamily="18" charset="0"/>
              </a:rPr>
              <a:t>1,2,3,4,7,8,9-Heptachlorodibenzofuran (</a:t>
            </a:r>
            <a:r>
              <a:rPr lang="en-US" sz="1600" i="1" dirty="0" err="1">
                <a:latin typeface="Times New Roman" pitchFamily="18" charset="0"/>
                <a:cs typeface="Times New Roman" pitchFamily="18" charset="0"/>
              </a:rPr>
              <a:t>HpCDF</a:t>
            </a:r>
            <a:r>
              <a:rPr lang="en-US" sz="1600" i="1" dirty="0">
                <a:latin typeface="Times New Roman" pitchFamily="18" charset="0"/>
                <a:cs typeface="Times New Roman" pitchFamily="18" charset="0"/>
              </a:rPr>
              <a:t>)</a:t>
            </a:r>
            <a:endParaRPr lang="tr-TR" sz="1600" i="1" dirty="0">
              <a:latin typeface="Times New Roman" pitchFamily="18" charset="0"/>
              <a:cs typeface="Times New Roman" pitchFamily="18" charset="0"/>
            </a:endParaRPr>
          </a:p>
        </p:txBody>
      </p:sp>
      <p:pic>
        <p:nvPicPr>
          <p:cNvPr id="76804" name="Picture 2" descr="C:\Users\Merve\Desktop\13c12.jpg"/>
          <p:cNvPicPr>
            <a:picLocks noChangeAspect="1" noChangeArrowheads="1"/>
          </p:cNvPicPr>
          <p:nvPr/>
        </p:nvPicPr>
        <p:blipFill>
          <a:blip r:embed="rId2" cstate="print"/>
          <a:srcRect/>
          <a:stretch>
            <a:fillRect/>
          </a:stretch>
        </p:blipFill>
        <p:spPr bwMode="auto">
          <a:xfrm>
            <a:off x="755650" y="2349500"/>
            <a:ext cx="7632700" cy="1581150"/>
          </a:xfrm>
          <a:prstGeom prst="rect">
            <a:avLst/>
          </a:prstGeom>
          <a:noFill/>
          <a:ln w="9525">
            <a:noFill/>
            <a:miter lim="800000"/>
            <a:headEnd/>
            <a:tailEnd/>
          </a:ln>
        </p:spPr>
      </p:pic>
      <p:sp>
        <p:nvSpPr>
          <p:cNvPr id="76805" name="Başlık 1"/>
          <p:cNvSpPr txBox="1">
            <a:spLocks/>
          </p:cNvSpPr>
          <p:nvPr/>
        </p:nvSpPr>
        <p:spPr bwMode="auto">
          <a:xfrm>
            <a:off x="0" y="0"/>
            <a:ext cx="9144000" cy="571500"/>
          </a:xfrm>
          <a:prstGeom prst="rect">
            <a:avLst/>
          </a:prstGeom>
          <a:noFill/>
          <a:ln w="9525">
            <a:noFill/>
            <a:miter lim="800000"/>
            <a:headEnd/>
            <a:tailEnd/>
          </a:ln>
        </p:spPr>
        <p:txBody>
          <a:bodyPr anchor="ctr"/>
          <a:lstStyle/>
          <a:p>
            <a:pPr algn="ctr" eaLnBrk="0" hangingPunct="0"/>
            <a:r>
              <a:rPr lang="tr-TR" sz="2800" b="1">
                <a:solidFill>
                  <a:srgbClr val="C00000"/>
                </a:solidFill>
                <a:latin typeface="Times New Roman" pitchFamily="18" charset="0"/>
                <a:cs typeface="Times New Roman" pitchFamily="18" charset="0"/>
              </a:rPr>
              <a:t>Dioksin ve furanlar (PCDD/PCDF)</a:t>
            </a:r>
            <a:endParaRPr lang="tr-TR" altLang="tr-TR" sz="280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Başlık 1"/>
          <p:cNvSpPr txBox="1">
            <a:spLocks/>
          </p:cNvSpPr>
          <p:nvPr/>
        </p:nvSpPr>
        <p:spPr bwMode="auto">
          <a:xfrm>
            <a:off x="0" y="0"/>
            <a:ext cx="9144000" cy="571500"/>
          </a:xfrm>
          <a:prstGeom prst="rect">
            <a:avLst/>
          </a:prstGeom>
          <a:noFill/>
          <a:ln w="9525">
            <a:noFill/>
            <a:miter lim="800000"/>
            <a:headEnd/>
            <a:tailEnd/>
          </a:ln>
        </p:spPr>
        <p:txBody>
          <a:bodyPr anchor="ctr"/>
          <a:lstStyle/>
          <a:p>
            <a:pPr algn="ctr" eaLnBrk="0" hangingPunct="0"/>
            <a:r>
              <a:rPr lang="tr-TR" altLang="tr-TR" sz="2800">
                <a:solidFill>
                  <a:srgbClr val="C00000"/>
                </a:solidFill>
              </a:rPr>
              <a:t>Bacagazı Ölçüm ve Örneklemeleri</a:t>
            </a:r>
            <a:endParaRPr lang="tr-TR" altLang="tr-TR" sz="2800">
              <a:solidFill>
                <a:schemeClr val="tx2"/>
              </a:solidFill>
            </a:endParaRPr>
          </a:p>
        </p:txBody>
      </p:sp>
      <p:sp>
        <p:nvSpPr>
          <p:cNvPr id="3075" name="AutoShape 13" descr="emission sampling ile ilgili görsel sonucu"/>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p>
        </p:txBody>
      </p:sp>
      <p:sp>
        <p:nvSpPr>
          <p:cNvPr id="3076" name="Alt Başlık 1"/>
          <p:cNvSpPr>
            <a:spLocks noGrp="1"/>
          </p:cNvSpPr>
          <p:nvPr>
            <p:ph type="subTitle" idx="1"/>
          </p:nvPr>
        </p:nvSpPr>
        <p:spPr>
          <a:xfrm>
            <a:off x="307975" y="738188"/>
            <a:ext cx="8455025" cy="381000"/>
          </a:xfrm>
          <a:ln>
            <a:solidFill>
              <a:srgbClr val="000000"/>
            </a:solidFill>
          </a:ln>
        </p:spPr>
        <p:txBody>
          <a:bodyPr/>
          <a:lstStyle/>
          <a:p>
            <a:r>
              <a:rPr lang="tr-TR" sz="2000" smtClean="0">
                <a:latin typeface="Times New Roman" pitchFamily="18" charset="0"/>
                <a:cs typeface="Times New Roman" pitchFamily="18" charset="0"/>
              </a:rPr>
              <a:t>Baca gazı analizleri</a:t>
            </a:r>
          </a:p>
        </p:txBody>
      </p:sp>
      <p:sp>
        <p:nvSpPr>
          <p:cNvPr id="3077" name="Alt Başlık 1"/>
          <p:cNvSpPr txBox="1">
            <a:spLocks/>
          </p:cNvSpPr>
          <p:nvPr/>
        </p:nvSpPr>
        <p:spPr bwMode="auto">
          <a:xfrm>
            <a:off x="176213" y="1562100"/>
            <a:ext cx="2554287" cy="3048000"/>
          </a:xfrm>
          <a:prstGeom prst="rect">
            <a:avLst/>
          </a:prstGeom>
          <a:noFill/>
          <a:ln w="9525">
            <a:solidFill>
              <a:srgbClr val="000000"/>
            </a:solidFill>
            <a:miter lim="800000"/>
            <a:headEnd/>
            <a:tailEnd/>
          </a:ln>
        </p:spPr>
        <p:txBody>
          <a:bodyPr/>
          <a:lstStyle/>
          <a:p>
            <a:pPr algn="ctr" eaLnBrk="0" hangingPunct="0">
              <a:spcBef>
                <a:spcPct val="20000"/>
              </a:spcBef>
            </a:pPr>
            <a:r>
              <a:rPr lang="tr-TR" sz="2000">
                <a:latin typeface="Times New Roman" pitchFamily="18" charset="0"/>
                <a:cs typeface="Times New Roman" pitchFamily="18" charset="0"/>
              </a:rPr>
              <a:t>Bacada Ölçüm</a:t>
            </a:r>
          </a:p>
          <a:p>
            <a:pPr algn="ctr" eaLnBrk="0" hangingPunct="0">
              <a:spcBef>
                <a:spcPct val="20000"/>
              </a:spcBef>
            </a:pPr>
            <a:r>
              <a:rPr lang="tr-TR" sz="1400"/>
              <a:t>Karbon Monoksit</a:t>
            </a:r>
          </a:p>
          <a:p>
            <a:pPr algn="ctr" eaLnBrk="0" hangingPunct="0">
              <a:spcBef>
                <a:spcPct val="20000"/>
              </a:spcBef>
            </a:pPr>
            <a:r>
              <a:rPr lang="tr-TR" sz="1400"/>
              <a:t>Karbon Dioksit</a:t>
            </a:r>
          </a:p>
          <a:p>
            <a:pPr algn="ctr" eaLnBrk="0" hangingPunct="0">
              <a:spcBef>
                <a:spcPct val="20000"/>
              </a:spcBef>
            </a:pPr>
            <a:r>
              <a:rPr lang="tr-TR" sz="1400"/>
              <a:t>Kükürt Dioksit</a:t>
            </a:r>
          </a:p>
          <a:p>
            <a:pPr algn="ctr" eaLnBrk="0" hangingPunct="0">
              <a:spcBef>
                <a:spcPct val="20000"/>
              </a:spcBef>
            </a:pPr>
            <a:r>
              <a:rPr lang="tr-TR" sz="1400"/>
              <a:t>Azot Oksitler</a:t>
            </a:r>
          </a:p>
          <a:p>
            <a:pPr algn="ctr" eaLnBrk="0" hangingPunct="0">
              <a:spcBef>
                <a:spcPct val="20000"/>
              </a:spcBef>
            </a:pPr>
            <a:r>
              <a:rPr lang="tr-TR" sz="1400"/>
              <a:t>Okisejen</a:t>
            </a:r>
          </a:p>
          <a:p>
            <a:pPr algn="ctr" eaLnBrk="0" hangingPunct="0">
              <a:spcBef>
                <a:spcPct val="20000"/>
              </a:spcBef>
            </a:pPr>
            <a:r>
              <a:rPr lang="tr-TR" sz="1400"/>
              <a:t>Toplam Organik Karbon</a:t>
            </a:r>
          </a:p>
          <a:p>
            <a:pPr algn="ctr" eaLnBrk="0" hangingPunct="0">
              <a:spcBef>
                <a:spcPct val="20000"/>
              </a:spcBef>
            </a:pPr>
            <a:r>
              <a:rPr lang="tr-TR" sz="1400"/>
              <a:t>Hız</a:t>
            </a:r>
          </a:p>
          <a:p>
            <a:pPr algn="ctr" eaLnBrk="0" hangingPunct="0">
              <a:spcBef>
                <a:spcPct val="20000"/>
              </a:spcBef>
            </a:pPr>
            <a:r>
              <a:rPr lang="tr-TR" sz="1400"/>
              <a:t>Sıcaklık</a:t>
            </a:r>
          </a:p>
          <a:p>
            <a:pPr algn="ctr" eaLnBrk="0" hangingPunct="0">
              <a:spcBef>
                <a:spcPct val="20000"/>
              </a:spcBef>
            </a:pPr>
            <a:r>
              <a:rPr lang="tr-TR" sz="1400"/>
              <a:t>Basınç</a:t>
            </a:r>
          </a:p>
          <a:p>
            <a:pPr algn="ctr" eaLnBrk="0" hangingPunct="0">
              <a:spcBef>
                <a:spcPct val="20000"/>
              </a:spcBef>
            </a:pPr>
            <a:r>
              <a:rPr lang="tr-TR" sz="1400"/>
              <a:t>Nem (Nem Probu İle) v.s.</a:t>
            </a:r>
          </a:p>
          <a:p>
            <a:pPr algn="ctr" eaLnBrk="0" hangingPunct="0">
              <a:spcBef>
                <a:spcPct val="20000"/>
              </a:spcBef>
            </a:pPr>
            <a:endParaRPr lang="tr-TR" sz="2000">
              <a:latin typeface="Times New Roman" pitchFamily="18" charset="0"/>
              <a:cs typeface="Times New Roman" pitchFamily="18" charset="0"/>
            </a:endParaRPr>
          </a:p>
        </p:txBody>
      </p:sp>
      <p:sp>
        <p:nvSpPr>
          <p:cNvPr id="3078" name="Alt Başlık 1"/>
          <p:cNvSpPr txBox="1">
            <a:spLocks/>
          </p:cNvSpPr>
          <p:nvPr/>
        </p:nvSpPr>
        <p:spPr bwMode="auto">
          <a:xfrm>
            <a:off x="3276600" y="1562100"/>
            <a:ext cx="5334000" cy="381000"/>
          </a:xfrm>
          <a:prstGeom prst="rect">
            <a:avLst/>
          </a:prstGeom>
          <a:noFill/>
          <a:ln w="9525">
            <a:solidFill>
              <a:srgbClr val="000000"/>
            </a:solidFill>
            <a:miter lim="800000"/>
            <a:headEnd/>
            <a:tailEnd/>
          </a:ln>
        </p:spPr>
        <p:txBody>
          <a:bodyPr/>
          <a:lstStyle/>
          <a:p>
            <a:pPr algn="ctr" eaLnBrk="0" hangingPunct="0">
              <a:spcBef>
                <a:spcPct val="20000"/>
              </a:spcBef>
            </a:pPr>
            <a:r>
              <a:rPr lang="tr-TR" sz="2000">
                <a:latin typeface="Times New Roman" pitchFamily="18" charset="0"/>
                <a:cs typeface="Times New Roman" pitchFamily="18" charset="0"/>
              </a:rPr>
              <a:t>Örnekleme</a:t>
            </a:r>
          </a:p>
        </p:txBody>
      </p:sp>
      <p:sp>
        <p:nvSpPr>
          <p:cNvPr id="3079" name="Alt Başlık 1"/>
          <p:cNvSpPr txBox="1">
            <a:spLocks/>
          </p:cNvSpPr>
          <p:nvPr/>
        </p:nvSpPr>
        <p:spPr bwMode="auto">
          <a:xfrm>
            <a:off x="3276600" y="2514600"/>
            <a:ext cx="2401888" cy="2095500"/>
          </a:xfrm>
          <a:prstGeom prst="rect">
            <a:avLst/>
          </a:prstGeom>
          <a:noFill/>
          <a:ln w="9525">
            <a:solidFill>
              <a:srgbClr val="000000"/>
            </a:solidFill>
            <a:miter lim="800000"/>
            <a:headEnd/>
            <a:tailEnd/>
          </a:ln>
        </p:spPr>
        <p:txBody>
          <a:bodyPr/>
          <a:lstStyle/>
          <a:p>
            <a:pPr algn="ctr" eaLnBrk="0" hangingPunct="0">
              <a:spcBef>
                <a:spcPct val="20000"/>
              </a:spcBef>
            </a:pPr>
            <a:r>
              <a:rPr lang="tr-TR" sz="2000">
                <a:latin typeface="Times New Roman" pitchFamily="18" charset="0"/>
                <a:cs typeface="Times New Roman" pitchFamily="18" charset="0"/>
              </a:rPr>
              <a:t>İzokinetik Örnekleme</a:t>
            </a:r>
          </a:p>
          <a:p>
            <a:pPr algn="ctr" eaLnBrk="0" hangingPunct="0">
              <a:spcBef>
                <a:spcPct val="20000"/>
              </a:spcBef>
            </a:pPr>
            <a:r>
              <a:rPr lang="tr-TR" sz="1400">
                <a:latin typeface="Times New Roman" pitchFamily="18" charset="0"/>
                <a:cs typeface="Times New Roman" pitchFamily="18" charset="0"/>
              </a:rPr>
              <a:t>Partikül Madde</a:t>
            </a:r>
          </a:p>
          <a:p>
            <a:pPr algn="ctr" eaLnBrk="0" hangingPunct="0">
              <a:spcBef>
                <a:spcPct val="20000"/>
              </a:spcBef>
            </a:pPr>
            <a:r>
              <a:rPr lang="tr-TR" sz="1400">
                <a:latin typeface="Times New Roman" pitchFamily="18" charset="0"/>
                <a:cs typeface="Times New Roman" pitchFamily="18" charset="0"/>
              </a:rPr>
              <a:t>Ağır Metal</a:t>
            </a:r>
          </a:p>
          <a:p>
            <a:pPr algn="ctr" eaLnBrk="0" hangingPunct="0">
              <a:spcBef>
                <a:spcPct val="20000"/>
              </a:spcBef>
            </a:pPr>
            <a:r>
              <a:rPr lang="tr-TR" sz="1400">
                <a:latin typeface="Times New Roman" pitchFamily="18" charset="0"/>
                <a:cs typeface="Times New Roman" pitchFamily="18" charset="0"/>
              </a:rPr>
              <a:t>PAH, </a:t>
            </a:r>
          </a:p>
          <a:p>
            <a:pPr algn="ctr" eaLnBrk="0" hangingPunct="0">
              <a:spcBef>
                <a:spcPct val="20000"/>
              </a:spcBef>
            </a:pPr>
            <a:r>
              <a:rPr lang="tr-TR" sz="1400">
                <a:latin typeface="Times New Roman" pitchFamily="18" charset="0"/>
                <a:cs typeface="Times New Roman" pitchFamily="18" charset="0"/>
              </a:rPr>
              <a:t>Dioksin ve Furanlar</a:t>
            </a:r>
          </a:p>
          <a:p>
            <a:pPr algn="ctr" eaLnBrk="0" hangingPunct="0">
              <a:spcBef>
                <a:spcPct val="20000"/>
              </a:spcBef>
            </a:pPr>
            <a:r>
              <a:rPr lang="tr-TR" sz="1400">
                <a:latin typeface="Times New Roman" pitchFamily="18" charset="0"/>
                <a:cs typeface="Times New Roman" pitchFamily="18" charset="0"/>
              </a:rPr>
              <a:t> Krom (+6) </a:t>
            </a:r>
          </a:p>
          <a:p>
            <a:pPr algn="ctr" eaLnBrk="0" hangingPunct="0">
              <a:spcBef>
                <a:spcPct val="20000"/>
              </a:spcBef>
            </a:pPr>
            <a:r>
              <a:rPr lang="tr-TR" sz="1400">
                <a:latin typeface="Times New Roman" pitchFamily="18" charset="0"/>
                <a:cs typeface="Times New Roman" pitchFamily="18" charset="0"/>
              </a:rPr>
              <a:t>Siyanür v.s</a:t>
            </a:r>
          </a:p>
        </p:txBody>
      </p:sp>
      <p:sp>
        <p:nvSpPr>
          <p:cNvPr id="3080" name="Alt Başlık 1"/>
          <p:cNvSpPr txBox="1">
            <a:spLocks/>
          </p:cNvSpPr>
          <p:nvPr/>
        </p:nvSpPr>
        <p:spPr bwMode="auto">
          <a:xfrm>
            <a:off x="5867400" y="2514600"/>
            <a:ext cx="2743200" cy="2095500"/>
          </a:xfrm>
          <a:prstGeom prst="rect">
            <a:avLst/>
          </a:prstGeom>
          <a:noFill/>
          <a:ln w="9525">
            <a:solidFill>
              <a:srgbClr val="000000"/>
            </a:solidFill>
            <a:miter lim="800000"/>
            <a:headEnd/>
            <a:tailEnd/>
          </a:ln>
        </p:spPr>
        <p:txBody>
          <a:bodyPr/>
          <a:lstStyle/>
          <a:p>
            <a:pPr algn="ctr" eaLnBrk="0" hangingPunct="0">
              <a:spcBef>
                <a:spcPct val="20000"/>
              </a:spcBef>
            </a:pPr>
            <a:r>
              <a:rPr lang="tr-TR" sz="2000">
                <a:latin typeface="Times New Roman" pitchFamily="18" charset="0"/>
                <a:cs typeface="Times New Roman" pitchFamily="18" charset="0"/>
              </a:rPr>
              <a:t>Sabit Akışta (İzokinetik Olmayan) Örnekleme</a:t>
            </a:r>
          </a:p>
          <a:p>
            <a:pPr algn="ctr" eaLnBrk="0" hangingPunct="0">
              <a:spcBef>
                <a:spcPct val="20000"/>
              </a:spcBef>
            </a:pPr>
            <a:r>
              <a:rPr lang="tr-TR" sz="1400"/>
              <a:t>Uçucu Organik Bileşikler</a:t>
            </a:r>
          </a:p>
          <a:p>
            <a:pPr algn="ctr" eaLnBrk="0" hangingPunct="0">
              <a:spcBef>
                <a:spcPct val="20000"/>
              </a:spcBef>
            </a:pPr>
            <a:r>
              <a:rPr lang="tr-TR" sz="1400"/>
              <a:t>Nem</a:t>
            </a:r>
          </a:p>
          <a:p>
            <a:pPr algn="ctr" eaLnBrk="0" hangingPunct="0">
              <a:spcBef>
                <a:spcPct val="20000"/>
              </a:spcBef>
            </a:pPr>
            <a:r>
              <a:rPr lang="tr-TR" sz="1400"/>
              <a:t>Formaldehit v.s.</a:t>
            </a:r>
          </a:p>
          <a:p>
            <a:pPr algn="ctr" eaLnBrk="0" hangingPunct="0">
              <a:spcBef>
                <a:spcPct val="20000"/>
              </a:spcBef>
            </a:pPr>
            <a:endParaRPr lang="tr-TR" sz="2000">
              <a:latin typeface="Times New Roman" pitchFamily="18" charset="0"/>
              <a:cs typeface="Times New Roman" pitchFamily="18" charset="0"/>
            </a:endParaRPr>
          </a:p>
        </p:txBody>
      </p:sp>
      <p:sp>
        <p:nvSpPr>
          <p:cNvPr id="3081" name="Alt Başlık 1"/>
          <p:cNvSpPr txBox="1">
            <a:spLocks/>
          </p:cNvSpPr>
          <p:nvPr/>
        </p:nvSpPr>
        <p:spPr bwMode="auto">
          <a:xfrm>
            <a:off x="3276600" y="6096000"/>
            <a:ext cx="5334000" cy="520700"/>
          </a:xfrm>
          <a:prstGeom prst="rect">
            <a:avLst/>
          </a:prstGeom>
          <a:noFill/>
          <a:ln w="9525">
            <a:solidFill>
              <a:srgbClr val="000000"/>
            </a:solidFill>
            <a:miter lim="800000"/>
            <a:headEnd/>
            <a:tailEnd/>
          </a:ln>
        </p:spPr>
        <p:txBody>
          <a:bodyPr/>
          <a:lstStyle/>
          <a:p>
            <a:pPr algn="ctr" eaLnBrk="0" hangingPunct="0">
              <a:spcBef>
                <a:spcPct val="20000"/>
              </a:spcBef>
            </a:pPr>
            <a:r>
              <a:rPr lang="tr-TR" sz="2000">
                <a:latin typeface="Times New Roman" pitchFamily="18" charset="0"/>
                <a:cs typeface="Times New Roman" pitchFamily="18" charset="0"/>
              </a:rPr>
              <a:t>Laboratuvarda Analiz.</a:t>
            </a:r>
          </a:p>
        </p:txBody>
      </p:sp>
      <p:cxnSp>
        <p:nvCxnSpPr>
          <p:cNvPr id="25" name="Düz Ok Bağlayıcısı 24"/>
          <p:cNvCxnSpPr>
            <a:endCxn id="3077" idx="0"/>
          </p:cNvCxnSpPr>
          <p:nvPr/>
        </p:nvCxnSpPr>
        <p:spPr>
          <a:xfrm>
            <a:off x="1452563" y="1143000"/>
            <a:ext cx="0" cy="4191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Düz Ok Bağlayıcısı 32"/>
          <p:cNvCxnSpPr/>
          <p:nvPr/>
        </p:nvCxnSpPr>
        <p:spPr>
          <a:xfrm>
            <a:off x="5948363" y="1143000"/>
            <a:ext cx="0" cy="4191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Düz Ok Bağlayıcısı 33"/>
          <p:cNvCxnSpPr/>
          <p:nvPr/>
        </p:nvCxnSpPr>
        <p:spPr>
          <a:xfrm>
            <a:off x="4478338" y="1943100"/>
            <a:ext cx="0" cy="5715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Düz Ok Bağlayıcısı 35"/>
          <p:cNvCxnSpPr/>
          <p:nvPr/>
        </p:nvCxnSpPr>
        <p:spPr>
          <a:xfrm>
            <a:off x="7224713" y="1943100"/>
            <a:ext cx="0" cy="5715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Düz Ok Bağlayıcısı 36"/>
          <p:cNvCxnSpPr/>
          <p:nvPr/>
        </p:nvCxnSpPr>
        <p:spPr>
          <a:xfrm>
            <a:off x="4724400" y="4610100"/>
            <a:ext cx="0" cy="14859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Düz Ok Bağlayıcısı 38"/>
          <p:cNvCxnSpPr/>
          <p:nvPr/>
        </p:nvCxnSpPr>
        <p:spPr>
          <a:xfrm>
            <a:off x="7377113" y="4610100"/>
            <a:ext cx="0" cy="14859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88" name="Alt Başlık 1"/>
          <p:cNvSpPr txBox="1">
            <a:spLocks/>
          </p:cNvSpPr>
          <p:nvPr/>
        </p:nvSpPr>
        <p:spPr bwMode="auto">
          <a:xfrm>
            <a:off x="5334000" y="4906963"/>
            <a:ext cx="1574800" cy="892175"/>
          </a:xfrm>
          <a:prstGeom prst="rect">
            <a:avLst/>
          </a:prstGeom>
          <a:noFill/>
          <a:ln w="9525">
            <a:solidFill>
              <a:srgbClr val="000000"/>
            </a:solidFill>
            <a:miter lim="800000"/>
            <a:headEnd/>
            <a:tailEnd/>
          </a:ln>
        </p:spPr>
        <p:txBody>
          <a:bodyPr/>
          <a:lstStyle/>
          <a:p>
            <a:pPr algn="ctr" eaLnBrk="0" hangingPunct="0">
              <a:spcBef>
                <a:spcPct val="20000"/>
              </a:spcBef>
            </a:pPr>
            <a:r>
              <a:rPr lang="tr-TR" sz="1600">
                <a:latin typeface="Times New Roman" pitchFamily="18" charset="0"/>
                <a:cs typeface="Times New Roman" pitchFamily="18" charset="0"/>
              </a:rPr>
              <a:t>Numunenin Muhafazası ve Taşınması</a:t>
            </a:r>
          </a:p>
        </p:txBody>
      </p:sp>
      <p:cxnSp>
        <p:nvCxnSpPr>
          <p:cNvPr id="2055" name="Düz Bağlayıcı 2054"/>
          <p:cNvCxnSpPr>
            <a:endCxn id="3088" idx="1"/>
          </p:cNvCxnSpPr>
          <p:nvPr/>
        </p:nvCxnSpPr>
        <p:spPr>
          <a:xfrm>
            <a:off x="4724400" y="5353050"/>
            <a:ext cx="609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Düz Bağlayıcı 45"/>
          <p:cNvCxnSpPr>
            <a:stCxn id="3088" idx="3"/>
          </p:cNvCxnSpPr>
          <p:nvPr/>
        </p:nvCxnSpPr>
        <p:spPr>
          <a:xfrm>
            <a:off x="6908800" y="5353050"/>
            <a:ext cx="46831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5 Dikdörtgen"/>
          <p:cNvSpPr>
            <a:spLocks noChangeArrowheads="1"/>
          </p:cNvSpPr>
          <p:nvPr/>
        </p:nvSpPr>
        <p:spPr bwMode="auto">
          <a:xfrm>
            <a:off x="457200" y="3581400"/>
            <a:ext cx="4572000" cy="369888"/>
          </a:xfrm>
          <a:prstGeom prst="rect">
            <a:avLst/>
          </a:prstGeom>
          <a:noFill/>
          <a:ln w="9525">
            <a:noFill/>
            <a:miter lim="800000"/>
            <a:headEnd/>
            <a:tailEnd/>
          </a:ln>
        </p:spPr>
        <p:txBody>
          <a:bodyPr>
            <a:spAutoFit/>
          </a:bodyPr>
          <a:lstStyle/>
          <a:p>
            <a:endParaRPr lang="tr-TR"/>
          </a:p>
        </p:txBody>
      </p:sp>
      <p:sp>
        <p:nvSpPr>
          <p:cNvPr id="77827" name="9 Metin kutusu"/>
          <p:cNvSpPr txBox="1">
            <a:spLocks noChangeArrowheads="1"/>
          </p:cNvSpPr>
          <p:nvPr/>
        </p:nvSpPr>
        <p:spPr bwMode="auto">
          <a:xfrm>
            <a:off x="323850" y="1455738"/>
            <a:ext cx="8458200" cy="2985433"/>
          </a:xfrm>
          <a:prstGeom prst="rect">
            <a:avLst/>
          </a:prstGeom>
          <a:noFill/>
          <a:ln w="9525">
            <a:noFill/>
            <a:miter lim="800000"/>
            <a:headEnd/>
            <a:tailEnd/>
          </a:ln>
        </p:spPr>
        <p:txBody>
          <a:bodyPr>
            <a:spAutoFit/>
          </a:bodyPr>
          <a:lstStyle/>
          <a:p>
            <a:pPr algn="just">
              <a:spcBef>
                <a:spcPts val="600"/>
              </a:spcBef>
              <a:spcAft>
                <a:spcPts val="600"/>
              </a:spcAft>
            </a:pPr>
            <a:r>
              <a:rPr lang="tr-TR" sz="2400" b="1" dirty="0">
                <a:latin typeface="Times New Roman" pitchFamily="18" charset="0"/>
                <a:cs typeface="Times New Roman" pitchFamily="18" charset="0"/>
              </a:rPr>
              <a:t>Numune Alma İşleminden Önce Numune Hattının Temizlenmesi</a:t>
            </a:r>
          </a:p>
          <a:p>
            <a:pPr algn="just">
              <a:spcBef>
                <a:spcPts val="600"/>
              </a:spcBef>
              <a:spcAft>
                <a:spcPts val="600"/>
              </a:spcAft>
            </a:pPr>
            <a:r>
              <a:rPr lang="tr-TR" sz="2400" dirty="0">
                <a:latin typeface="Times New Roman" pitchFamily="18" charset="0"/>
                <a:cs typeface="Times New Roman" pitchFamily="18" charset="0"/>
              </a:rPr>
              <a:t>Numune alma hattı, </a:t>
            </a:r>
            <a:r>
              <a:rPr lang="tr-TR" sz="2400" dirty="0" err="1">
                <a:latin typeface="Times New Roman" pitchFamily="18" charset="0"/>
                <a:cs typeface="Times New Roman" pitchFamily="18" charset="0"/>
              </a:rPr>
              <a:t>laboratuvarda</a:t>
            </a:r>
            <a:r>
              <a:rPr lang="tr-TR" sz="2400" dirty="0">
                <a:latin typeface="Times New Roman" pitchFamily="18" charset="0"/>
                <a:cs typeface="Times New Roman" pitchFamily="18" charset="0"/>
              </a:rPr>
              <a:t> gözle görünen bütün bulaşmalar, deterjan ve bunu takiben su ile yıkanarak temizlenir, iyonları giderilmiş su ile çalkalanır, kurutulur ve </a:t>
            </a:r>
            <a:r>
              <a:rPr lang="tr-TR" sz="2400" dirty="0" err="1">
                <a:latin typeface="Times New Roman" pitchFamily="18" charset="0"/>
                <a:cs typeface="Times New Roman" pitchFamily="18" charset="0"/>
              </a:rPr>
              <a:t>toluen</a:t>
            </a:r>
            <a:r>
              <a:rPr lang="tr-TR" sz="2400" dirty="0">
                <a:latin typeface="Times New Roman" pitchFamily="18" charset="0"/>
                <a:cs typeface="Times New Roman" pitchFamily="18" charset="0"/>
              </a:rPr>
              <a:t> ile çalkalanır. </a:t>
            </a:r>
          </a:p>
          <a:p>
            <a:pPr algn="just">
              <a:spcBef>
                <a:spcPts val="600"/>
              </a:spcBef>
              <a:spcAft>
                <a:spcPts val="600"/>
              </a:spcAft>
            </a:pPr>
            <a:r>
              <a:rPr lang="tr-TR" sz="2400" dirty="0">
                <a:latin typeface="Times New Roman" pitchFamily="18" charset="0"/>
                <a:cs typeface="Times New Roman" pitchFamily="18" charset="0"/>
              </a:rPr>
              <a:t>Sonda hariç cam malzeme, etüvde </a:t>
            </a:r>
            <a:r>
              <a:rPr lang="tr-TR" sz="2400" dirty="0" smtClean="0">
                <a:latin typeface="Times New Roman" pitchFamily="18" charset="0"/>
                <a:cs typeface="Times New Roman" pitchFamily="18" charset="0"/>
              </a:rPr>
              <a:t>400-450</a:t>
            </a:r>
            <a:r>
              <a:rPr lang="tr-TR" sz="2400" baseline="30000" dirty="0" smtClean="0">
                <a:latin typeface="Times New Roman" pitchFamily="18" charset="0"/>
                <a:cs typeface="Times New Roman" pitchFamily="18" charset="0"/>
              </a:rPr>
              <a:t>o</a:t>
            </a:r>
            <a:r>
              <a:rPr lang="tr-TR" sz="2400" dirty="0" smtClean="0">
                <a:latin typeface="Times New Roman" pitchFamily="18" charset="0"/>
                <a:cs typeface="Times New Roman" pitchFamily="18" charset="0"/>
              </a:rPr>
              <a:t>C da bir kaç saat pişirilerek şartlandırılır.</a:t>
            </a:r>
            <a:endParaRPr lang="tr-TR" sz="2400" dirty="0">
              <a:latin typeface="Times New Roman" pitchFamily="18" charset="0"/>
              <a:cs typeface="Times New Roman" pitchFamily="18" charset="0"/>
            </a:endParaRPr>
          </a:p>
        </p:txBody>
      </p:sp>
      <p:sp>
        <p:nvSpPr>
          <p:cNvPr id="77828" name="Başlık 1"/>
          <p:cNvSpPr txBox="1">
            <a:spLocks/>
          </p:cNvSpPr>
          <p:nvPr/>
        </p:nvSpPr>
        <p:spPr bwMode="auto">
          <a:xfrm>
            <a:off x="0" y="0"/>
            <a:ext cx="9144000" cy="571500"/>
          </a:xfrm>
          <a:prstGeom prst="rect">
            <a:avLst/>
          </a:prstGeom>
          <a:noFill/>
          <a:ln w="9525">
            <a:noFill/>
            <a:miter lim="800000"/>
            <a:headEnd/>
            <a:tailEnd/>
          </a:ln>
        </p:spPr>
        <p:txBody>
          <a:bodyPr anchor="ctr"/>
          <a:lstStyle/>
          <a:p>
            <a:pPr algn="ctr" eaLnBrk="0" hangingPunct="0"/>
            <a:r>
              <a:rPr lang="tr-TR" sz="2800" b="1">
                <a:solidFill>
                  <a:srgbClr val="C00000"/>
                </a:solidFill>
                <a:latin typeface="Times New Roman" pitchFamily="18" charset="0"/>
                <a:cs typeface="Times New Roman" pitchFamily="18" charset="0"/>
              </a:rPr>
              <a:t>Dioksin ve furanlar (PCDD/PCDF)</a:t>
            </a:r>
            <a:endParaRPr lang="tr-TR" altLang="tr-TR" sz="280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5 Dikdörtgen"/>
          <p:cNvSpPr>
            <a:spLocks noChangeArrowheads="1"/>
          </p:cNvSpPr>
          <p:nvPr/>
        </p:nvSpPr>
        <p:spPr bwMode="auto">
          <a:xfrm>
            <a:off x="457200" y="3581400"/>
            <a:ext cx="4572000" cy="369888"/>
          </a:xfrm>
          <a:prstGeom prst="rect">
            <a:avLst/>
          </a:prstGeom>
          <a:noFill/>
          <a:ln w="9525">
            <a:noFill/>
            <a:miter lim="800000"/>
            <a:headEnd/>
            <a:tailEnd/>
          </a:ln>
        </p:spPr>
        <p:txBody>
          <a:bodyPr>
            <a:spAutoFit/>
          </a:bodyPr>
          <a:lstStyle/>
          <a:p>
            <a:endParaRPr lang="tr-TR"/>
          </a:p>
        </p:txBody>
      </p:sp>
      <p:sp>
        <p:nvSpPr>
          <p:cNvPr id="10" name="9 Metin kutusu"/>
          <p:cNvSpPr txBox="1"/>
          <p:nvPr/>
        </p:nvSpPr>
        <p:spPr>
          <a:xfrm>
            <a:off x="12700" y="609600"/>
            <a:ext cx="8458200" cy="400050"/>
          </a:xfrm>
          <a:prstGeom prst="rect">
            <a:avLst/>
          </a:prstGeom>
          <a:noFill/>
        </p:spPr>
        <p:txBody>
          <a:bodyPr>
            <a:spAutoFit/>
          </a:bodyPr>
          <a:lstStyle/>
          <a:p>
            <a:pPr marL="252000" indent="457200">
              <a:spcAft>
                <a:spcPts val="600"/>
              </a:spcAft>
              <a:defRPr/>
            </a:pPr>
            <a:r>
              <a:rPr lang="tr-TR" sz="2000" dirty="0">
                <a:latin typeface="+mn-lt"/>
              </a:rPr>
              <a:t>FİLTRE/YOĞUNLAŞTIRICI METODU </a:t>
            </a:r>
          </a:p>
        </p:txBody>
      </p:sp>
      <p:pic>
        <p:nvPicPr>
          <p:cNvPr id="78852" name="Picture 2"/>
          <p:cNvPicPr>
            <a:picLocks noChangeAspect="1" noChangeArrowheads="1"/>
          </p:cNvPicPr>
          <p:nvPr/>
        </p:nvPicPr>
        <p:blipFill>
          <a:blip r:embed="rId2" cstate="print"/>
          <a:srcRect/>
          <a:stretch>
            <a:fillRect/>
          </a:stretch>
        </p:blipFill>
        <p:spPr bwMode="auto">
          <a:xfrm>
            <a:off x="914400" y="1004888"/>
            <a:ext cx="7073900" cy="2179637"/>
          </a:xfrm>
          <a:prstGeom prst="rect">
            <a:avLst/>
          </a:prstGeom>
          <a:noFill/>
          <a:ln w="9525">
            <a:noFill/>
            <a:miter lim="800000"/>
            <a:headEnd/>
            <a:tailEnd/>
          </a:ln>
        </p:spPr>
      </p:pic>
      <p:sp>
        <p:nvSpPr>
          <p:cNvPr id="78853" name="Dikdörtgen 1"/>
          <p:cNvSpPr>
            <a:spLocks noChangeArrowheads="1"/>
          </p:cNvSpPr>
          <p:nvPr/>
        </p:nvSpPr>
        <p:spPr bwMode="auto">
          <a:xfrm>
            <a:off x="204788" y="3429000"/>
            <a:ext cx="8610600" cy="2616101"/>
          </a:xfrm>
          <a:prstGeom prst="rect">
            <a:avLst/>
          </a:prstGeom>
          <a:noFill/>
          <a:ln w="9525">
            <a:noFill/>
            <a:miter lim="800000"/>
            <a:headEnd/>
            <a:tailEnd/>
          </a:ln>
        </p:spPr>
        <p:txBody>
          <a:bodyPr>
            <a:spAutoFit/>
          </a:bodyPr>
          <a:lstStyle/>
          <a:p>
            <a:pPr marL="250825" indent="457200" algn="just">
              <a:spcAft>
                <a:spcPts val="600"/>
              </a:spcAft>
              <a:buFont typeface="Wingdings" pitchFamily="2" charset="2"/>
              <a:buChar char="Ø"/>
            </a:pPr>
            <a:r>
              <a:rPr lang="tr-TR" sz="2200" dirty="0">
                <a:latin typeface="Times New Roman" pitchFamily="18" charset="0"/>
                <a:cs typeface="Times New Roman" pitchFamily="18" charset="0"/>
              </a:rPr>
              <a:t>Filtre, bacada başlığın alt akımına veya baca dışında sondadan sonra yerleştirilir. </a:t>
            </a:r>
          </a:p>
          <a:p>
            <a:pPr marL="250825" indent="457200" algn="just">
              <a:spcAft>
                <a:spcPts val="600"/>
              </a:spcAft>
              <a:buFont typeface="Wingdings" pitchFamily="2" charset="2"/>
              <a:buChar char="Ø"/>
            </a:pPr>
            <a:r>
              <a:rPr lang="tr-TR" sz="2200" dirty="0" smtClean="0">
                <a:latin typeface="Times New Roman" pitchFamily="18" charset="0"/>
                <a:cs typeface="Times New Roman" pitchFamily="18" charset="0"/>
              </a:rPr>
              <a:t>Filtre tutucu ve </a:t>
            </a:r>
            <a:r>
              <a:rPr lang="tr-TR" sz="2200" dirty="0" err="1" smtClean="0">
                <a:latin typeface="Times New Roman" pitchFamily="18" charset="0"/>
                <a:cs typeface="Times New Roman" pitchFamily="18" charset="0"/>
              </a:rPr>
              <a:t>prob</a:t>
            </a:r>
            <a:r>
              <a:rPr lang="tr-TR" sz="2200" dirty="0" smtClean="0">
                <a:latin typeface="Times New Roman" pitchFamily="18" charset="0"/>
                <a:cs typeface="Times New Roman" pitchFamily="18" charset="0"/>
              </a:rPr>
              <a:t> sıcaklığı 125°</a:t>
            </a:r>
            <a:r>
              <a:rPr lang="tr-TR" sz="2200" dirty="0" err="1" smtClean="0">
                <a:latin typeface="Times New Roman" pitchFamily="18" charset="0"/>
                <a:cs typeface="Times New Roman" pitchFamily="18" charset="0"/>
              </a:rPr>
              <a:t>C'nin</a:t>
            </a:r>
            <a:r>
              <a:rPr lang="tr-TR" sz="2200" dirty="0" smtClean="0">
                <a:latin typeface="Times New Roman" pitchFamily="18" charset="0"/>
                <a:cs typeface="Times New Roman" pitchFamily="18" charset="0"/>
              </a:rPr>
              <a:t> altında </a:t>
            </a:r>
            <a:r>
              <a:rPr lang="tr-TR" sz="2200" dirty="0" err="1" smtClean="0">
                <a:latin typeface="Times New Roman" pitchFamily="18" charset="0"/>
                <a:cs typeface="Times New Roman" pitchFamily="18" charset="0"/>
              </a:rPr>
              <a:t>çiğlenme</a:t>
            </a:r>
            <a:r>
              <a:rPr lang="tr-TR" sz="2200" dirty="0" smtClean="0">
                <a:latin typeface="Times New Roman" pitchFamily="18" charset="0"/>
                <a:cs typeface="Times New Roman" pitchFamily="18" charset="0"/>
              </a:rPr>
              <a:t> noktasının ise en az 10 °C üzerinde olmalıdır.</a:t>
            </a:r>
            <a:endParaRPr lang="tr-TR" sz="2200" dirty="0">
              <a:latin typeface="Times New Roman" pitchFamily="18" charset="0"/>
              <a:cs typeface="Times New Roman" pitchFamily="18" charset="0"/>
            </a:endParaRPr>
          </a:p>
          <a:p>
            <a:pPr marL="250825" indent="457200" algn="just">
              <a:spcAft>
                <a:spcPts val="600"/>
              </a:spcAft>
              <a:buFont typeface="Wingdings" pitchFamily="2" charset="2"/>
              <a:buChar char="Ø"/>
            </a:pPr>
            <a:r>
              <a:rPr lang="tr-TR" sz="2200" dirty="0">
                <a:latin typeface="Times New Roman" pitchFamily="18" charset="0"/>
                <a:cs typeface="Times New Roman" pitchFamily="18" charset="0"/>
              </a:rPr>
              <a:t>Numune gaz, 20°</a:t>
            </a:r>
            <a:r>
              <a:rPr lang="tr-TR" sz="2200" dirty="0" err="1">
                <a:latin typeface="Times New Roman" pitchFamily="18" charset="0"/>
                <a:cs typeface="Times New Roman" pitchFamily="18" charset="0"/>
              </a:rPr>
              <a:t>C'nin</a:t>
            </a:r>
            <a:r>
              <a:rPr lang="tr-TR" sz="2200" dirty="0">
                <a:latin typeface="Times New Roman" pitchFamily="18" charset="0"/>
                <a:cs typeface="Times New Roman" pitchFamily="18" charset="0"/>
              </a:rPr>
              <a:t> altındaki sıcaklığa soğutulur. PCDD ve PCDF </a:t>
            </a:r>
            <a:r>
              <a:rPr lang="tr-TR" sz="2200" dirty="0" err="1">
                <a:latin typeface="Times New Roman" pitchFamily="18" charset="0"/>
                <a:cs typeface="Times New Roman" pitchFamily="18" charset="0"/>
              </a:rPr>
              <a:t>lerin</a:t>
            </a:r>
            <a:r>
              <a:rPr lang="tr-TR" sz="2200" dirty="0">
                <a:latin typeface="Times New Roman" pitchFamily="18" charset="0"/>
                <a:cs typeface="Times New Roman" pitchFamily="18" charset="0"/>
              </a:rPr>
              <a:t>, gaz ve </a:t>
            </a:r>
            <a:r>
              <a:rPr lang="tr-TR" sz="2200" dirty="0" err="1">
                <a:latin typeface="Times New Roman" pitchFamily="18" charset="0"/>
                <a:cs typeface="Times New Roman" pitchFamily="18" charset="0"/>
              </a:rPr>
              <a:t>aerosol</a:t>
            </a:r>
            <a:r>
              <a:rPr lang="tr-TR" sz="2200" dirty="0">
                <a:latin typeface="Times New Roman" pitchFamily="18" charset="0"/>
                <a:cs typeface="Times New Roman" pitchFamily="18" charset="0"/>
              </a:rPr>
              <a:t> kısımları </a:t>
            </a:r>
            <a:r>
              <a:rPr lang="tr-TR" sz="2200" dirty="0" err="1">
                <a:latin typeface="Times New Roman" pitchFamily="18" charset="0"/>
                <a:cs typeface="Times New Roman" pitchFamily="18" charset="0"/>
              </a:rPr>
              <a:t>impingerler</a:t>
            </a:r>
            <a:r>
              <a:rPr lang="tr-TR" sz="2200" dirty="0">
                <a:latin typeface="Times New Roman" pitchFamily="18" charset="0"/>
                <a:cs typeface="Times New Roman" pitchFamily="18" charset="0"/>
              </a:rPr>
              <a:t> ve/veya katı </a:t>
            </a:r>
            <a:r>
              <a:rPr lang="tr-TR" sz="2200" dirty="0" err="1">
                <a:latin typeface="Times New Roman" pitchFamily="18" charset="0"/>
                <a:cs typeface="Times New Roman" pitchFamily="18" charset="0"/>
              </a:rPr>
              <a:t>adsorbanlarda</a:t>
            </a:r>
            <a:r>
              <a:rPr lang="tr-TR" sz="2200" dirty="0">
                <a:latin typeface="Times New Roman" pitchFamily="18" charset="0"/>
                <a:cs typeface="Times New Roman" pitchFamily="18" charset="0"/>
              </a:rPr>
              <a:t> tutulur.  </a:t>
            </a:r>
          </a:p>
        </p:txBody>
      </p:sp>
      <p:sp>
        <p:nvSpPr>
          <p:cNvPr id="78854" name="Başlık 1"/>
          <p:cNvSpPr txBox="1">
            <a:spLocks/>
          </p:cNvSpPr>
          <p:nvPr/>
        </p:nvSpPr>
        <p:spPr bwMode="auto">
          <a:xfrm>
            <a:off x="0" y="0"/>
            <a:ext cx="9144000" cy="571500"/>
          </a:xfrm>
          <a:prstGeom prst="rect">
            <a:avLst/>
          </a:prstGeom>
          <a:noFill/>
          <a:ln w="9525">
            <a:noFill/>
            <a:miter lim="800000"/>
            <a:headEnd/>
            <a:tailEnd/>
          </a:ln>
        </p:spPr>
        <p:txBody>
          <a:bodyPr anchor="ctr"/>
          <a:lstStyle/>
          <a:p>
            <a:pPr algn="ctr" eaLnBrk="0" hangingPunct="0"/>
            <a:r>
              <a:rPr lang="tr-TR" sz="2800" b="1">
                <a:solidFill>
                  <a:srgbClr val="C00000"/>
                </a:solidFill>
                <a:latin typeface="Times New Roman" pitchFamily="18" charset="0"/>
                <a:cs typeface="Times New Roman" pitchFamily="18" charset="0"/>
              </a:rPr>
              <a:t>Dioksin ve furanlar (PCDD/PCDF)</a:t>
            </a:r>
            <a:endParaRPr lang="tr-TR" altLang="tr-TR" sz="280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5 Dikdörtgen"/>
          <p:cNvSpPr>
            <a:spLocks noChangeArrowheads="1"/>
          </p:cNvSpPr>
          <p:nvPr/>
        </p:nvSpPr>
        <p:spPr bwMode="auto">
          <a:xfrm>
            <a:off x="457200" y="3581400"/>
            <a:ext cx="4572000" cy="369888"/>
          </a:xfrm>
          <a:prstGeom prst="rect">
            <a:avLst/>
          </a:prstGeom>
          <a:noFill/>
          <a:ln w="9525">
            <a:noFill/>
            <a:miter lim="800000"/>
            <a:headEnd/>
            <a:tailEnd/>
          </a:ln>
        </p:spPr>
        <p:txBody>
          <a:bodyPr>
            <a:spAutoFit/>
          </a:bodyPr>
          <a:lstStyle/>
          <a:p>
            <a:endParaRPr lang="tr-TR"/>
          </a:p>
        </p:txBody>
      </p:sp>
      <p:sp>
        <p:nvSpPr>
          <p:cNvPr id="10" name="9 Metin kutusu"/>
          <p:cNvSpPr txBox="1"/>
          <p:nvPr/>
        </p:nvSpPr>
        <p:spPr>
          <a:xfrm>
            <a:off x="12700" y="609600"/>
            <a:ext cx="8458200" cy="400050"/>
          </a:xfrm>
          <a:prstGeom prst="rect">
            <a:avLst/>
          </a:prstGeom>
          <a:noFill/>
        </p:spPr>
        <p:txBody>
          <a:bodyPr>
            <a:spAutoFit/>
          </a:bodyPr>
          <a:lstStyle/>
          <a:p>
            <a:pPr marL="252000" indent="457200">
              <a:spcAft>
                <a:spcPts val="600"/>
              </a:spcAft>
              <a:defRPr/>
            </a:pPr>
            <a:r>
              <a:rPr lang="tr-TR" sz="2000" dirty="0">
                <a:latin typeface="+mn-lt"/>
              </a:rPr>
              <a:t>FİLTRE/YOĞUNLAŞTIRICI METODU </a:t>
            </a:r>
          </a:p>
        </p:txBody>
      </p:sp>
      <p:sp>
        <p:nvSpPr>
          <p:cNvPr id="78853" name="Dikdörtgen 1"/>
          <p:cNvSpPr>
            <a:spLocks noChangeArrowheads="1"/>
          </p:cNvSpPr>
          <p:nvPr/>
        </p:nvSpPr>
        <p:spPr bwMode="auto">
          <a:xfrm>
            <a:off x="228600" y="1066800"/>
            <a:ext cx="8610600" cy="4047262"/>
          </a:xfrm>
          <a:prstGeom prst="rect">
            <a:avLst/>
          </a:prstGeom>
          <a:noFill/>
          <a:ln w="9525">
            <a:noFill/>
            <a:miter lim="800000"/>
            <a:headEnd/>
            <a:tailEnd/>
          </a:ln>
        </p:spPr>
        <p:txBody>
          <a:bodyPr>
            <a:spAutoFit/>
          </a:bodyPr>
          <a:lstStyle/>
          <a:p>
            <a:pPr marL="250825" indent="457200" algn="just">
              <a:spcAft>
                <a:spcPts val="600"/>
              </a:spcAft>
              <a:buFont typeface="Wingdings" pitchFamily="2" charset="2"/>
              <a:buChar char="Ø"/>
            </a:pPr>
            <a:r>
              <a:rPr lang="tr-TR" sz="2200" dirty="0" smtClean="0">
                <a:latin typeface="Times New Roman" pitchFamily="18" charset="0"/>
                <a:cs typeface="Times New Roman" pitchFamily="18" charset="0"/>
              </a:rPr>
              <a:t>Filtre Yoğunlaştırıcı Metot ile yapılan örneklemede </a:t>
            </a:r>
            <a:r>
              <a:rPr lang="tr-TR" sz="2200" dirty="0" err="1" smtClean="0">
                <a:latin typeface="Times New Roman" pitchFamily="18" charset="0"/>
                <a:cs typeface="Times New Roman" pitchFamily="18" charset="0"/>
              </a:rPr>
              <a:t>absorbans</a:t>
            </a:r>
            <a:r>
              <a:rPr lang="tr-TR" sz="2200" dirty="0" smtClean="0">
                <a:latin typeface="Times New Roman" pitchFamily="18" charset="0"/>
                <a:cs typeface="Times New Roman" pitchFamily="18" charset="0"/>
              </a:rPr>
              <a:t> olarak </a:t>
            </a:r>
            <a:r>
              <a:rPr lang="tr-TR" sz="2200" dirty="0" err="1" smtClean="0">
                <a:latin typeface="Times New Roman" pitchFamily="18" charset="0"/>
                <a:cs typeface="Times New Roman" pitchFamily="18" charset="0"/>
              </a:rPr>
              <a:t>impingerlarda</a:t>
            </a:r>
            <a:r>
              <a:rPr lang="tr-TR" sz="2200" dirty="0" smtClean="0">
                <a:latin typeface="Times New Roman" pitchFamily="18" charset="0"/>
                <a:cs typeface="Times New Roman" pitchFamily="18" charset="0"/>
              </a:rPr>
              <a:t> </a:t>
            </a:r>
            <a:r>
              <a:rPr lang="tr-TR" sz="2200" dirty="0" err="1" smtClean="0">
                <a:latin typeface="Times New Roman" pitchFamily="18" charset="0"/>
                <a:cs typeface="Times New Roman" pitchFamily="18" charset="0"/>
              </a:rPr>
              <a:t>dietilenglikol</a:t>
            </a:r>
            <a:r>
              <a:rPr lang="tr-TR" sz="2200" dirty="0" smtClean="0">
                <a:latin typeface="Times New Roman" pitchFamily="18" charset="0"/>
                <a:cs typeface="Times New Roman" pitchFamily="18" charset="0"/>
              </a:rPr>
              <a:t> kullanılıyorsa yan akışa gerek </a:t>
            </a:r>
            <a:r>
              <a:rPr lang="tr-TR" sz="2200" dirty="0" err="1" smtClean="0">
                <a:latin typeface="Times New Roman" pitchFamily="18" charset="0"/>
                <a:cs typeface="Times New Roman" pitchFamily="18" charset="0"/>
              </a:rPr>
              <a:t>yotur</a:t>
            </a:r>
            <a:r>
              <a:rPr lang="tr-TR" sz="2200" dirty="0" smtClean="0">
                <a:latin typeface="Times New Roman" pitchFamily="18" charset="0"/>
                <a:cs typeface="Times New Roman" pitchFamily="18" charset="0"/>
              </a:rPr>
              <a:t>.</a:t>
            </a:r>
          </a:p>
          <a:p>
            <a:pPr marL="250825" indent="457200" algn="just">
              <a:spcAft>
                <a:spcPts val="600"/>
              </a:spcAft>
              <a:buFont typeface="Wingdings" pitchFamily="2" charset="2"/>
              <a:buChar char="Ø"/>
            </a:pPr>
            <a:r>
              <a:rPr lang="tr-TR" sz="2200" dirty="0" smtClean="0">
                <a:latin typeface="Times New Roman" pitchFamily="18" charset="0"/>
                <a:cs typeface="Times New Roman" pitchFamily="18" charset="0"/>
              </a:rPr>
              <a:t>Örnekleme XAD-2 ye yapılıyor ise sistemde yan akış kullanılmalıdır. XAD-2 reçineden geçecek gaz hızı 34 cm/</a:t>
            </a:r>
            <a:r>
              <a:rPr lang="tr-TR" sz="2200" dirty="0" err="1" smtClean="0">
                <a:latin typeface="Times New Roman" pitchFamily="18" charset="0"/>
                <a:cs typeface="Times New Roman" pitchFamily="18" charset="0"/>
              </a:rPr>
              <a:t>s’yi</a:t>
            </a:r>
            <a:r>
              <a:rPr lang="tr-TR" sz="2200" dirty="0" smtClean="0">
                <a:latin typeface="Times New Roman" pitchFamily="18" charset="0"/>
                <a:cs typeface="Times New Roman" pitchFamily="18" charset="0"/>
              </a:rPr>
              <a:t> geçmemelidir. </a:t>
            </a:r>
          </a:p>
          <a:p>
            <a:pPr marL="250825" indent="457200" algn="just">
              <a:spcAft>
                <a:spcPts val="600"/>
              </a:spcAft>
            </a:pPr>
            <a:r>
              <a:rPr lang="tr-TR" sz="2200" b="1" dirty="0" smtClean="0">
                <a:solidFill>
                  <a:srgbClr val="FF0000"/>
                </a:solidFill>
                <a:latin typeface="Times New Roman" pitchFamily="18" charset="0"/>
                <a:cs typeface="Times New Roman" pitchFamily="18" charset="0"/>
              </a:rPr>
              <a:t>Örneğin; 3 cm çapında bir XAD-2 şişesi kullanılıyor ise </a:t>
            </a:r>
            <a:r>
              <a:rPr lang="tr-TR" sz="2200" b="1" dirty="0" err="1" smtClean="0">
                <a:solidFill>
                  <a:srgbClr val="FF0000"/>
                </a:solidFill>
                <a:latin typeface="Times New Roman" pitchFamily="18" charset="0"/>
                <a:cs typeface="Times New Roman" pitchFamily="18" charset="0"/>
              </a:rPr>
              <a:t>absorbans</a:t>
            </a:r>
            <a:r>
              <a:rPr lang="tr-TR" sz="2200" b="1" dirty="0" smtClean="0">
                <a:solidFill>
                  <a:srgbClr val="FF0000"/>
                </a:solidFill>
                <a:latin typeface="Times New Roman" pitchFamily="18" charset="0"/>
                <a:cs typeface="Times New Roman" pitchFamily="18" charset="0"/>
              </a:rPr>
              <a:t> dan geçen akış hızının 34 cm/sn altında kalabilmesi için XAD-2 şişesinden geçecek debi en fazla 14,4 L/</a:t>
            </a:r>
            <a:r>
              <a:rPr lang="tr-TR" sz="2200" b="1" dirty="0" err="1" smtClean="0">
                <a:solidFill>
                  <a:srgbClr val="FF0000"/>
                </a:solidFill>
                <a:latin typeface="Times New Roman" pitchFamily="18" charset="0"/>
                <a:cs typeface="Times New Roman" pitchFamily="18" charset="0"/>
              </a:rPr>
              <a:t>dk</a:t>
            </a:r>
            <a:r>
              <a:rPr lang="tr-TR" sz="2200" b="1" dirty="0" smtClean="0">
                <a:solidFill>
                  <a:srgbClr val="FF0000"/>
                </a:solidFill>
                <a:latin typeface="Times New Roman" pitchFamily="18" charset="0"/>
                <a:cs typeface="Times New Roman" pitchFamily="18" charset="0"/>
              </a:rPr>
              <a:t> olabilir.</a:t>
            </a:r>
          </a:p>
          <a:p>
            <a:pPr marL="250825" indent="457200" algn="just">
              <a:spcAft>
                <a:spcPts val="600"/>
              </a:spcAft>
              <a:buFont typeface="Wingdings" pitchFamily="2" charset="2"/>
              <a:buChar char="Ø"/>
            </a:pPr>
            <a:r>
              <a:rPr lang="tr-TR" sz="2200" dirty="0" smtClean="0">
                <a:latin typeface="Times New Roman" pitchFamily="18" charset="0"/>
                <a:cs typeface="Times New Roman" pitchFamily="18" charset="0"/>
              </a:rPr>
              <a:t>Bir diğer yolda XAD-2’nin </a:t>
            </a:r>
            <a:r>
              <a:rPr lang="tr-TR" sz="2200" dirty="0" err="1" smtClean="0">
                <a:latin typeface="Times New Roman" pitchFamily="18" charset="0"/>
                <a:cs typeface="Times New Roman" pitchFamily="18" charset="0"/>
              </a:rPr>
              <a:t>yoğuşturucudan</a:t>
            </a:r>
            <a:r>
              <a:rPr lang="tr-TR" sz="2200" dirty="0" smtClean="0">
                <a:latin typeface="Times New Roman" pitchFamily="18" charset="0"/>
                <a:cs typeface="Times New Roman" pitchFamily="18" charset="0"/>
              </a:rPr>
              <a:t> önce soğutmalı bir şişeye konduğu sistemdir </a:t>
            </a:r>
            <a:r>
              <a:rPr lang="tr-TR" sz="2200" dirty="0" err="1" smtClean="0">
                <a:latin typeface="Times New Roman" pitchFamily="18" charset="0"/>
                <a:cs typeface="Times New Roman" pitchFamily="18" charset="0"/>
              </a:rPr>
              <a:t>buradada</a:t>
            </a:r>
            <a:r>
              <a:rPr lang="tr-TR" sz="2200" dirty="0" smtClean="0">
                <a:latin typeface="Times New Roman" pitchFamily="18" charset="0"/>
                <a:cs typeface="Times New Roman" pitchFamily="18" charset="0"/>
              </a:rPr>
              <a:t> akış hızı 5 l/</a:t>
            </a:r>
            <a:r>
              <a:rPr lang="tr-TR" sz="2200" dirty="0" err="1" smtClean="0">
                <a:latin typeface="Times New Roman" pitchFamily="18" charset="0"/>
                <a:cs typeface="Times New Roman" pitchFamily="18" charset="0"/>
              </a:rPr>
              <a:t>dk</a:t>
            </a:r>
            <a:r>
              <a:rPr lang="tr-TR" sz="2200" dirty="0" smtClean="0">
                <a:latin typeface="Times New Roman" pitchFamily="18" charset="0"/>
                <a:cs typeface="Times New Roman" pitchFamily="18" charset="0"/>
              </a:rPr>
              <a:t> ile 25 l/</a:t>
            </a:r>
            <a:r>
              <a:rPr lang="tr-TR" sz="2200" dirty="0" err="1" smtClean="0">
                <a:latin typeface="Times New Roman" pitchFamily="18" charset="0"/>
                <a:cs typeface="Times New Roman" pitchFamily="18" charset="0"/>
              </a:rPr>
              <a:t>dk</a:t>
            </a:r>
            <a:r>
              <a:rPr lang="tr-TR" sz="2200" dirty="0" smtClean="0">
                <a:latin typeface="Times New Roman" pitchFamily="18" charset="0"/>
                <a:cs typeface="Times New Roman" pitchFamily="18" charset="0"/>
              </a:rPr>
              <a:t> arasında olmalıdır.</a:t>
            </a:r>
          </a:p>
        </p:txBody>
      </p:sp>
      <p:sp>
        <p:nvSpPr>
          <p:cNvPr id="78854" name="Başlık 1"/>
          <p:cNvSpPr txBox="1">
            <a:spLocks/>
          </p:cNvSpPr>
          <p:nvPr/>
        </p:nvSpPr>
        <p:spPr bwMode="auto">
          <a:xfrm>
            <a:off x="0" y="0"/>
            <a:ext cx="9144000" cy="571500"/>
          </a:xfrm>
          <a:prstGeom prst="rect">
            <a:avLst/>
          </a:prstGeom>
          <a:noFill/>
          <a:ln w="9525">
            <a:noFill/>
            <a:miter lim="800000"/>
            <a:headEnd/>
            <a:tailEnd/>
          </a:ln>
        </p:spPr>
        <p:txBody>
          <a:bodyPr anchor="ctr"/>
          <a:lstStyle/>
          <a:p>
            <a:pPr algn="ctr" eaLnBrk="0" hangingPunct="0"/>
            <a:r>
              <a:rPr lang="tr-TR" sz="2800" b="1">
                <a:solidFill>
                  <a:srgbClr val="C00000"/>
                </a:solidFill>
                <a:latin typeface="Times New Roman" pitchFamily="18" charset="0"/>
                <a:cs typeface="Times New Roman" pitchFamily="18" charset="0"/>
              </a:rPr>
              <a:t>Dioksin ve furanlar (PCDD/PCDF)</a:t>
            </a:r>
            <a:endParaRPr lang="tr-TR" altLang="tr-TR" sz="280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5 Dikdörtgen"/>
          <p:cNvSpPr>
            <a:spLocks noChangeArrowheads="1"/>
          </p:cNvSpPr>
          <p:nvPr/>
        </p:nvSpPr>
        <p:spPr bwMode="auto">
          <a:xfrm>
            <a:off x="457200" y="3581400"/>
            <a:ext cx="4572000" cy="369888"/>
          </a:xfrm>
          <a:prstGeom prst="rect">
            <a:avLst/>
          </a:prstGeom>
          <a:noFill/>
          <a:ln w="9525">
            <a:noFill/>
            <a:miter lim="800000"/>
            <a:headEnd/>
            <a:tailEnd/>
          </a:ln>
        </p:spPr>
        <p:txBody>
          <a:bodyPr>
            <a:spAutoFit/>
          </a:bodyPr>
          <a:lstStyle/>
          <a:p>
            <a:endParaRPr lang="tr-TR"/>
          </a:p>
        </p:txBody>
      </p:sp>
      <p:sp>
        <p:nvSpPr>
          <p:cNvPr id="78854" name="Başlık 1"/>
          <p:cNvSpPr txBox="1">
            <a:spLocks/>
          </p:cNvSpPr>
          <p:nvPr/>
        </p:nvSpPr>
        <p:spPr bwMode="auto">
          <a:xfrm>
            <a:off x="0" y="0"/>
            <a:ext cx="9144000" cy="571500"/>
          </a:xfrm>
          <a:prstGeom prst="rect">
            <a:avLst/>
          </a:prstGeom>
          <a:noFill/>
          <a:ln w="9525">
            <a:noFill/>
            <a:miter lim="800000"/>
            <a:headEnd/>
            <a:tailEnd/>
          </a:ln>
        </p:spPr>
        <p:txBody>
          <a:bodyPr anchor="ctr"/>
          <a:lstStyle/>
          <a:p>
            <a:pPr algn="ctr" eaLnBrk="0" hangingPunct="0"/>
            <a:r>
              <a:rPr lang="tr-TR" sz="2800" b="1">
                <a:solidFill>
                  <a:srgbClr val="C00000"/>
                </a:solidFill>
                <a:latin typeface="Times New Roman" pitchFamily="18" charset="0"/>
                <a:cs typeface="Times New Roman" pitchFamily="18" charset="0"/>
              </a:rPr>
              <a:t>Dioksin ve furanlar (PCDD/PCDF)</a:t>
            </a:r>
            <a:endParaRPr lang="tr-TR" altLang="tr-TR" sz="2800">
              <a:solidFill>
                <a:schemeClr val="tx2"/>
              </a:solidFill>
              <a:latin typeface="Times New Roman" pitchFamily="18" charset="0"/>
              <a:cs typeface="Times New Roman" pitchFamily="18" charset="0"/>
            </a:endParaRPr>
          </a:p>
        </p:txBody>
      </p:sp>
      <p:pic>
        <p:nvPicPr>
          <p:cNvPr id="114691" name="Picture 3"/>
          <p:cNvPicPr>
            <a:picLocks noChangeAspect="1" noChangeArrowheads="1"/>
          </p:cNvPicPr>
          <p:nvPr/>
        </p:nvPicPr>
        <p:blipFill>
          <a:blip r:embed="rId2" cstate="print"/>
          <a:srcRect/>
          <a:stretch>
            <a:fillRect/>
          </a:stretch>
        </p:blipFill>
        <p:spPr bwMode="auto">
          <a:xfrm>
            <a:off x="304800" y="457199"/>
            <a:ext cx="8610600" cy="61694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5 Dikdörtgen"/>
          <p:cNvSpPr>
            <a:spLocks noChangeArrowheads="1"/>
          </p:cNvSpPr>
          <p:nvPr/>
        </p:nvSpPr>
        <p:spPr bwMode="auto">
          <a:xfrm>
            <a:off x="457200" y="3581400"/>
            <a:ext cx="4572000" cy="369888"/>
          </a:xfrm>
          <a:prstGeom prst="rect">
            <a:avLst/>
          </a:prstGeom>
          <a:noFill/>
          <a:ln w="9525">
            <a:noFill/>
            <a:miter lim="800000"/>
            <a:headEnd/>
            <a:tailEnd/>
          </a:ln>
        </p:spPr>
        <p:txBody>
          <a:bodyPr>
            <a:spAutoFit/>
          </a:bodyPr>
          <a:lstStyle/>
          <a:p>
            <a:endParaRPr lang="tr-TR"/>
          </a:p>
        </p:txBody>
      </p:sp>
      <p:sp>
        <p:nvSpPr>
          <p:cNvPr id="78854" name="Başlık 1"/>
          <p:cNvSpPr txBox="1">
            <a:spLocks/>
          </p:cNvSpPr>
          <p:nvPr/>
        </p:nvSpPr>
        <p:spPr bwMode="auto">
          <a:xfrm>
            <a:off x="0" y="0"/>
            <a:ext cx="9144000" cy="571500"/>
          </a:xfrm>
          <a:prstGeom prst="rect">
            <a:avLst/>
          </a:prstGeom>
          <a:noFill/>
          <a:ln w="9525">
            <a:noFill/>
            <a:miter lim="800000"/>
            <a:headEnd/>
            <a:tailEnd/>
          </a:ln>
        </p:spPr>
        <p:txBody>
          <a:bodyPr anchor="ctr"/>
          <a:lstStyle/>
          <a:p>
            <a:pPr algn="ctr" eaLnBrk="0" hangingPunct="0"/>
            <a:r>
              <a:rPr lang="tr-TR" sz="2800" b="1">
                <a:solidFill>
                  <a:srgbClr val="C00000"/>
                </a:solidFill>
                <a:latin typeface="Times New Roman" pitchFamily="18" charset="0"/>
                <a:cs typeface="Times New Roman" pitchFamily="18" charset="0"/>
              </a:rPr>
              <a:t>Dioksin ve furanlar (PCDD/PCDF)</a:t>
            </a:r>
            <a:endParaRPr lang="tr-TR" altLang="tr-TR" sz="2800">
              <a:solidFill>
                <a:schemeClr val="tx2"/>
              </a:solidFill>
              <a:latin typeface="Times New Roman" pitchFamily="18" charset="0"/>
              <a:cs typeface="Times New Roman" pitchFamily="18" charset="0"/>
            </a:endParaRPr>
          </a:p>
        </p:txBody>
      </p:sp>
      <p:pic>
        <p:nvPicPr>
          <p:cNvPr id="115714" name="Picture 2"/>
          <p:cNvPicPr>
            <a:picLocks noChangeAspect="1" noChangeArrowheads="1"/>
          </p:cNvPicPr>
          <p:nvPr/>
        </p:nvPicPr>
        <p:blipFill>
          <a:blip r:embed="rId2" cstate="print"/>
          <a:srcRect/>
          <a:stretch>
            <a:fillRect/>
          </a:stretch>
        </p:blipFill>
        <p:spPr bwMode="auto">
          <a:xfrm>
            <a:off x="609600" y="762000"/>
            <a:ext cx="81534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5 Dikdörtgen"/>
          <p:cNvSpPr>
            <a:spLocks noChangeArrowheads="1"/>
          </p:cNvSpPr>
          <p:nvPr/>
        </p:nvSpPr>
        <p:spPr bwMode="auto">
          <a:xfrm>
            <a:off x="457200" y="3581400"/>
            <a:ext cx="4572000" cy="369888"/>
          </a:xfrm>
          <a:prstGeom prst="rect">
            <a:avLst/>
          </a:prstGeom>
          <a:noFill/>
          <a:ln w="9525">
            <a:noFill/>
            <a:miter lim="800000"/>
            <a:headEnd/>
            <a:tailEnd/>
          </a:ln>
        </p:spPr>
        <p:txBody>
          <a:bodyPr>
            <a:spAutoFit/>
          </a:bodyPr>
          <a:lstStyle/>
          <a:p>
            <a:endParaRPr lang="tr-TR"/>
          </a:p>
        </p:txBody>
      </p:sp>
      <p:sp>
        <p:nvSpPr>
          <p:cNvPr id="78854" name="Başlık 1"/>
          <p:cNvSpPr txBox="1">
            <a:spLocks/>
          </p:cNvSpPr>
          <p:nvPr/>
        </p:nvSpPr>
        <p:spPr bwMode="auto">
          <a:xfrm>
            <a:off x="0" y="0"/>
            <a:ext cx="9144000" cy="571500"/>
          </a:xfrm>
          <a:prstGeom prst="rect">
            <a:avLst/>
          </a:prstGeom>
          <a:noFill/>
          <a:ln w="9525">
            <a:noFill/>
            <a:miter lim="800000"/>
            <a:headEnd/>
            <a:tailEnd/>
          </a:ln>
        </p:spPr>
        <p:txBody>
          <a:bodyPr anchor="ctr"/>
          <a:lstStyle/>
          <a:p>
            <a:pPr algn="ctr" eaLnBrk="0" hangingPunct="0"/>
            <a:r>
              <a:rPr lang="tr-TR" sz="2800" b="1">
                <a:solidFill>
                  <a:srgbClr val="C00000"/>
                </a:solidFill>
                <a:latin typeface="Times New Roman" pitchFamily="18" charset="0"/>
                <a:cs typeface="Times New Roman" pitchFamily="18" charset="0"/>
              </a:rPr>
              <a:t>Dioksin ve furanlar (PCDD/PCDF)</a:t>
            </a:r>
            <a:endParaRPr lang="tr-TR" altLang="tr-TR" sz="2800">
              <a:solidFill>
                <a:schemeClr val="tx2"/>
              </a:solidFill>
              <a:latin typeface="Times New Roman" pitchFamily="18" charset="0"/>
              <a:cs typeface="Times New Roman" pitchFamily="18" charset="0"/>
            </a:endParaRPr>
          </a:p>
        </p:txBody>
      </p:sp>
      <p:pic>
        <p:nvPicPr>
          <p:cNvPr id="116738" name="Picture 2"/>
          <p:cNvPicPr>
            <a:picLocks noChangeAspect="1" noChangeArrowheads="1"/>
          </p:cNvPicPr>
          <p:nvPr/>
        </p:nvPicPr>
        <p:blipFill>
          <a:blip r:embed="rId2" cstate="print"/>
          <a:srcRect/>
          <a:stretch>
            <a:fillRect/>
          </a:stretch>
        </p:blipFill>
        <p:spPr bwMode="auto">
          <a:xfrm>
            <a:off x="304800" y="533400"/>
            <a:ext cx="8610600" cy="61591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5 Dikdörtgen"/>
          <p:cNvSpPr>
            <a:spLocks noChangeArrowheads="1"/>
          </p:cNvSpPr>
          <p:nvPr/>
        </p:nvSpPr>
        <p:spPr bwMode="auto">
          <a:xfrm>
            <a:off x="457200" y="3581400"/>
            <a:ext cx="4572000" cy="369888"/>
          </a:xfrm>
          <a:prstGeom prst="rect">
            <a:avLst/>
          </a:prstGeom>
          <a:noFill/>
          <a:ln w="9525">
            <a:noFill/>
            <a:miter lim="800000"/>
            <a:headEnd/>
            <a:tailEnd/>
          </a:ln>
        </p:spPr>
        <p:txBody>
          <a:bodyPr>
            <a:spAutoFit/>
          </a:bodyPr>
          <a:lstStyle/>
          <a:p>
            <a:endParaRPr lang="tr-TR"/>
          </a:p>
        </p:txBody>
      </p:sp>
      <p:sp>
        <p:nvSpPr>
          <p:cNvPr id="10" name="9 Metin kutusu"/>
          <p:cNvSpPr txBox="1"/>
          <p:nvPr/>
        </p:nvSpPr>
        <p:spPr>
          <a:xfrm>
            <a:off x="0" y="685800"/>
            <a:ext cx="8458200" cy="400050"/>
          </a:xfrm>
          <a:prstGeom prst="rect">
            <a:avLst/>
          </a:prstGeom>
          <a:noFill/>
        </p:spPr>
        <p:txBody>
          <a:bodyPr>
            <a:spAutoFit/>
          </a:bodyPr>
          <a:lstStyle/>
          <a:p>
            <a:pPr marL="252000" indent="457200" algn="just">
              <a:spcAft>
                <a:spcPts val="600"/>
              </a:spcAft>
              <a:defRPr/>
            </a:pPr>
            <a:r>
              <a:rPr lang="tr-TR" sz="2000" dirty="0">
                <a:latin typeface="+mn-lt"/>
              </a:rPr>
              <a:t>SEYRELTME METODU </a:t>
            </a:r>
          </a:p>
        </p:txBody>
      </p:sp>
      <p:pic>
        <p:nvPicPr>
          <p:cNvPr id="79876" name="Picture 2"/>
          <p:cNvPicPr>
            <a:picLocks noChangeAspect="1" noChangeArrowheads="1"/>
          </p:cNvPicPr>
          <p:nvPr/>
        </p:nvPicPr>
        <p:blipFill>
          <a:blip r:embed="rId2" cstate="print"/>
          <a:srcRect/>
          <a:stretch>
            <a:fillRect/>
          </a:stretch>
        </p:blipFill>
        <p:spPr bwMode="auto">
          <a:xfrm>
            <a:off x="685800" y="1117600"/>
            <a:ext cx="7896225" cy="1774825"/>
          </a:xfrm>
          <a:prstGeom prst="rect">
            <a:avLst/>
          </a:prstGeom>
          <a:noFill/>
          <a:ln w="9525">
            <a:noFill/>
            <a:miter lim="800000"/>
            <a:headEnd/>
            <a:tailEnd/>
          </a:ln>
        </p:spPr>
      </p:pic>
      <p:sp>
        <p:nvSpPr>
          <p:cNvPr id="79877" name="Dikdörtgen 1"/>
          <p:cNvSpPr>
            <a:spLocks noChangeArrowheads="1"/>
          </p:cNvSpPr>
          <p:nvPr/>
        </p:nvSpPr>
        <p:spPr bwMode="auto">
          <a:xfrm>
            <a:off x="457200" y="3492500"/>
            <a:ext cx="8124825" cy="2262188"/>
          </a:xfrm>
          <a:prstGeom prst="rect">
            <a:avLst/>
          </a:prstGeom>
          <a:noFill/>
          <a:ln w="9525">
            <a:noFill/>
            <a:miter lim="800000"/>
            <a:headEnd/>
            <a:tailEnd/>
          </a:ln>
        </p:spPr>
        <p:txBody>
          <a:bodyPr>
            <a:spAutoFit/>
          </a:bodyPr>
          <a:lstStyle/>
          <a:p>
            <a:pPr marL="250825" indent="457200" algn="just">
              <a:spcAft>
                <a:spcPts val="600"/>
              </a:spcAft>
              <a:buFont typeface="Wingdings" pitchFamily="2" charset="2"/>
              <a:buChar char="Ø"/>
            </a:pPr>
            <a:r>
              <a:rPr lang="tr-TR">
                <a:latin typeface="Times New Roman" pitchFamily="18" charset="0"/>
                <a:cs typeface="Times New Roman" pitchFamily="18" charset="0"/>
              </a:rPr>
              <a:t>Numune gaz,  ısıtılmış sondada toplanır. </a:t>
            </a:r>
          </a:p>
          <a:p>
            <a:pPr marL="250825" indent="457200" algn="just">
              <a:spcAft>
                <a:spcPts val="600"/>
              </a:spcAft>
              <a:buFont typeface="Wingdings" pitchFamily="2" charset="2"/>
              <a:buChar char="Ø"/>
            </a:pPr>
            <a:r>
              <a:rPr lang="tr-TR">
                <a:latin typeface="Times New Roman" pitchFamily="18" charset="0"/>
                <a:cs typeface="Times New Roman" pitchFamily="18" charset="0"/>
              </a:rPr>
              <a:t>Atık gaz, kurutulmuş, filtre edilmiş ve uygunsa, soğutulmuş hava kullanılarak karıştırma kanalında hızla 40°C'nin altına soğutulur.</a:t>
            </a:r>
          </a:p>
          <a:p>
            <a:pPr marL="250825" indent="457200" algn="just">
              <a:spcAft>
                <a:spcPts val="600"/>
              </a:spcAft>
              <a:buFont typeface="Wingdings" pitchFamily="2" charset="2"/>
              <a:buChar char="Ø"/>
            </a:pPr>
            <a:r>
              <a:rPr lang="tr-TR">
                <a:latin typeface="Times New Roman" pitchFamily="18" charset="0"/>
                <a:cs typeface="Times New Roman" pitchFamily="18" charset="0"/>
              </a:rPr>
              <a:t>Seyreltmede numune gazın sıcaklığının baca gazının çiğ noktası sıcaklığının altına düşmesinden kaçınılmalıdır.  </a:t>
            </a:r>
          </a:p>
          <a:p>
            <a:pPr marL="250825" indent="457200" algn="just">
              <a:spcAft>
                <a:spcPts val="600"/>
              </a:spcAft>
              <a:buFont typeface="Wingdings" pitchFamily="2" charset="2"/>
              <a:buChar char="Ø"/>
            </a:pPr>
            <a:r>
              <a:rPr lang="tr-TR">
                <a:latin typeface="Times New Roman" pitchFamily="18" charset="0"/>
                <a:cs typeface="Times New Roman" pitchFamily="18" charset="0"/>
              </a:rPr>
              <a:t>Seyreltmeden sonra atık gaz akımında bulunan PCDD/PCDF partiküllerinin toplanması için filtre kullanılır. </a:t>
            </a:r>
          </a:p>
        </p:txBody>
      </p:sp>
      <p:sp>
        <p:nvSpPr>
          <p:cNvPr id="79878" name="Başlık 1"/>
          <p:cNvSpPr txBox="1">
            <a:spLocks/>
          </p:cNvSpPr>
          <p:nvPr/>
        </p:nvSpPr>
        <p:spPr bwMode="auto">
          <a:xfrm>
            <a:off x="0" y="0"/>
            <a:ext cx="9144000" cy="571500"/>
          </a:xfrm>
          <a:prstGeom prst="rect">
            <a:avLst/>
          </a:prstGeom>
          <a:noFill/>
          <a:ln w="9525">
            <a:noFill/>
            <a:miter lim="800000"/>
            <a:headEnd/>
            <a:tailEnd/>
          </a:ln>
        </p:spPr>
        <p:txBody>
          <a:bodyPr anchor="ctr"/>
          <a:lstStyle/>
          <a:p>
            <a:pPr algn="ctr" eaLnBrk="0" hangingPunct="0"/>
            <a:r>
              <a:rPr lang="tr-TR" sz="2800" b="1">
                <a:solidFill>
                  <a:srgbClr val="C00000"/>
                </a:solidFill>
                <a:latin typeface="Times New Roman" pitchFamily="18" charset="0"/>
                <a:cs typeface="Times New Roman" pitchFamily="18" charset="0"/>
              </a:rPr>
              <a:t>Dioksin ve furanlar (PCDD/PCDF)</a:t>
            </a:r>
            <a:endParaRPr lang="tr-TR" altLang="tr-TR" sz="280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5 Dikdörtgen"/>
          <p:cNvSpPr>
            <a:spLocks noChangeArrowheads="1"/>
          </p:cNvSpPr>
          <p:nvPr/>
        </p:nvSpPr>
        <p:spPr bwMode="auto">
          <a:xfrm>
            <a:off x="457200" y="3581400"/>
            <a:ext cx="4572000" cy="369888"/>
          </a:xfrm>
          <a:prstGeom prst="rect">
            <a:avLst/>
          </a:prstGeom>
          <a:noFill/>
          <a:ln w="9525">
            <a:noFill/>
            <a:miter lim="800000"/>
            <a:headEnd/>
            <a:tailEnd/>
          </a:ln>
        </p:spPr>
        <p:txBody>
          <a:bodyPr>
            <a:spAutoFit/>
          </a:bodyPr>
          <a:lstStyle/>
          <a:p>
            <a:endParaRPr lang="tr-TR"/>
          </a:p>
        </p:txBody>
      </p:sp>
      <p:sp>
        <p:nvSpPr>
          <p:cNvPr id="78854" name="Başlık 1"/>
          <p:cNvSpPr txBox="1">
            <a:spLocks/>
          </p:cNvSpPr>
          <p:nvPr/>
        </p:nvSpPr>
        <p:spPr bwMode="auto">
          <a:xfrm>
            <a:off x="0" y="0"/>
            <a:ext cx="9144000" cy="571500"/>
          </a:xfrm>
          <a:prstGeom prst="rect">
            <a:avLst/>
          </a:prstGeom>
          <a:noFill/>
          <a:ln w="9525">
            <a:noFill/>
            <a:miter lim="800000"/>
            <a:headEnd/>
            <a:tailEnd/>
          </a:ln>
        </p:spPr>
        <p:txBody>
          <a:bodyPr anchor="ctr"/>
          <a:lstStyle/>
          <a:p>
            <a:pPr algn="ctr" eaLnBrk="0" hangingPunct="0"/>
            <a:r>
              <a:rPr lang="tr-TR" sz="2800" b="1">
                <a:solidFill>
                  <a:srgbClr val="C00000"/>
                </a:solidFill>
                <a:latin typeface="Times New Roman" pitchFamily="18" charset="0"/>
                <a:cs typeface="Times New Roman" pitchFamily="18" charset="0"/>
              </a:rPr>
              <a:t>Dioksin ve furanlar (PCDD/PCDF)</a:t>
            </a:r>
            <a:endParaRPr lang="tr-TR" altLang="tr-TR" sz="2800">
              <a:solidFill>
                <a:schemeClr val="tx2"/>
              </a:solidFill>
              <a:latin typeface="Times New Roman" pitchFamily="18" charset="0"/>
              <a:cs typeface="Times New Roman" pitchFamily="18" charset="0"/>
            </a:endParaRPr>
          </a:p>
        </p:txBody>
      </p:sp>
      <p:pic>
        <p:nvPicPr>
          <p:cNvPr id="117762" name="Picture 2"/>
          <p:cNvPicPr>
            <a:picLocks noChangeAspect="1" noChangeArrowheads="1"/>
          </p:cNvPicPr>
          <p:nvPr/>
        </p:nvPicPr>
        <p:blipFill>
          <a:blip r:embed="rId2" cstate="print"/>
          <a:srcRect/>
          <a:stretch>
            <a:fillRect/>
          </a:stretch>
        </p:blipFill>
        <p:spPr bwMode="auto">
          <a:xfrm>
            <a:off x="381000" y="533400"/>
            <a:ext cx="85344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5 Dikdörtgen"/>
          <p:cNvSpPr>
            <a:spLocks noChangeArrowheads="1"/>
          </p:cNvSpPr>
          <p:nvPr/>
        </p:nvSpPr>
        <p:spPr bwMode="auto">
          <a:xfrm>
            <a:off x="457200" y="3581400"/>
            <a:ext cx="4572000" cy="369888"/>
          </a:xfrm>
          <a:prstGeom prst="rect">
            <a:avLst/>
          </a:prstGeom>
          <a:noFill/>
          <a:ln w="9525">
            <a:noFill/>
            <a:miter lim="800000"/>
            <a:headEnd/>
            <a:tailEnd/>
          </a:ln>
        </p:spPr>
        <p:txBody>
          <a:bodyPr>
            <a:spAutoFit/>
          </a:bodyPr>
          <a:lstStyle/>
          <a:p>
            <a:endParaRPr lang="tr-TR"/>
          </a:p>
        </p:txBody>
      </p:sp>
      <p:pic>
        <p:nvPicPr>
          <p:cNvPr id="80899" name="Picture 5"/>
          <p:cNvPicPr>
            <a:picLocks noChangeAspect="1" noChangeArrowheads="1"/>
          </p:cNvPicPr>
          <p:nvPr/>
        </p:nvPicPr>
        <p:blipFill>
          <a:blip r:embed="rId2" cstate="print"/>
          <a:srcRect/>
          <a:stretch>
            <a:fillRect/>
          </a:stretch>
        </p:blipFill>
        <p:spPr bwMode="auto">
          <a:xfrm>
            <a:off x="457200" y="1143000"/>
            <a:ext cx="7877175" cy="933450"/>
          </a:xfrm>
          <a:prstGeom prst="rect">
            <a:avLst/>
          </a:prstGeom>
          <a:noFill/>
          <a:ln w="9525">
            <a:noFill/>
            <a:miter lim="800000"/>
            <a:headEnd/>
            <a:tailEnd/>
          </a:ln>
          <a:effectLst/>
        </p:spPr>
      </p:pic>
      <p:sp>
        <p:nvSpPr>
          <p:cNvPr id="80900" name="Dikdörtgen 1"/>
          <p:cNvSpPr>
            <a:spLocks noChangeArrowheads="1"/>
          </p:cNvSpPr>
          <p:nvPr/>
        </p:nvSpPr>
        <p:spPr bwMode="auto">
          <a:xfrm>
            <a:off x="187785" y="654050"/>
            <a:ext cx="3575722" cy="369332"/>
          </a:xfrm>
          <a:prstGeom prst="rect">
            <a:avLst/>
          </a:prstGeom>
          <a:noFill/>
          <a:ln w="9525">
            <a:noFill/>
            <a:miter lim="800000"/>
            <a:headEnd/>
            <a:tailEnd/>
          </a:ln>
        </p:spPr>
        <p:txBody>
          <a:bodyPr wrap="none">
            <a:spAutoFit/>
          </a:bodyPr>
          <a:lstStyle/>
          <a:p>
            <a:pPr marL="250825" indent="457200" algn="just">
              <a:spcAft>
                <a:spcPts val="600"/>
              </a:spcAft>
              <a:buFont typeface="Wingdings" pitchFamily="2" charset="2"/>
              <a:buChar char="Ø"/>
            </a:pPr>
            <a:r>
              <a:rPr lang="tr-TR" dirty="0" smtClean="0">
                <a:latin typeface="Times New Roman" pitchFamily="18" charset="0"/>
                <a:cs typeface="Times New Roman" pitchFamily="18" charset="0"/>
              </a:rPr>
              <a:t>SOĞUK SONDA </a:t>
            </a:r>
            <a:r>
              <a:rPr lang="tr-TR" dirty="0">
                <a:latin typeface="Times New Roman" pitchFamily="18" charset="0"/>
                <a:cs typeface="Times New Roman" pitchFamily="18" charset="0"/>
              </a:rPr>
              <a:t>METODU</a:t>
            </a:r>
          </a:p>
        </p:txBody>
      </p:sp>
      <p:sp>
        <p:nvSpPr>
          <p:cNvPr id="80901" name="Dikdörtgen 2"/>
          <p:cNvSpPr>
            <a:spLocks noChangeArrowheads="1"/>
          </p:cNvSpPr>
          <p:nvPr/>
        </p:nvSpPr>
        <p:spPr bwMode="auto">
          <a:xfrm>
            <a:off x="304800" y="2667000"/>
            <a:ext cx="8610600" cy="2170113"/>
          </a:xfrm>
          <a:prstGeom prst="rect">
            <a:avLst/>
          </a:prstGeom>
          <a:noFill/>
          <a:ln w="9525">
            <a:noFill/>
            <a:miter lim="800000"/>
            <a:headEnd/>
            <a:tailEnd/>
          </a:ln>
        </p:spPr>
        <p:txBody>
          <a:bodyPr>
            <a:spAutoFit/>
          </a:bodyPr>
          <a:lstStyle/>
          <a:p>
            <a:pPr marL="250825" indent="457200" algn="just">
              <a:spcAft>
                <a:spcPts val="600"/>
              </a:spcAft>
              <a:buFont typeface="Wingdings" pitchFamily="2" charset="2"/>
              <a:buChar char="Ø"/>
            </a:pPr>
            <a:r>
              <a:rPr lang="tr-TR" sz="2000" dirty="0">
                <a:latin typeface="Times New Roman" pitchFamily="18" charset="0"/>
                <a:cs typeface="Times New Roman" pitchFamily="18" charset="0"/>
              </a:rPr>
              <a:t>Numune gaz, </a:t>
            </a:r>
            <a:r>
              <a:rPr lang="tr-TR" sz="2000" dirty="0" err="1">
                <a:latin typeface="Times New Roman" pitchFamily="18" charset="0"/>
                <a:cs typeface="Times New Roman" pitchFamily="18" charset="0"/>
              </a:rPr>
              <a:t>nozul</a:t>
            </a:r>
            <a:r>
              <a:rPr lang="tr-TR" sz="2000" dirty="0">
                <a:latin typeface="Times New Roman" pitchFamily="18" charset="0"/>
                <a:cs typeface="Times New Roman" pitchFamily="18" charset="0"/>
              </a:rPr>
              <a:t> ve su ile soğutulan sondadan geçer. </a:t>
            </a:r>
          </a:p>
          <a:p>
            <a:pPr marL="250825" indent="457200" algn="just">
              <a:spcAft>
                <a:spcPts val="600"/>
              </a:spcAft>
              <a:buFont typeface="Wingdings" pitchFamily="2" charset="2"/>
              <a:buChar char="Ø"/>
            </a:pPr>
            <a:r>
              <a:rPr lang="tr-TR" sz="2000" dirty="0">
                <a:latin typeface="Times New Roman" pitchFamily="18" charset="0"/>
                <a:cs typeface="Times New Roman" pitchFamily="18" charset="0"/>
              </a:rPr>
              <a:t>Numune gaz 20°</a:t>
            </a:r>
            <a:r>
              <a:rPr lang="tr-TR" sz="2000" dirty="0" err="1">
                <a:latin typeface="Times New Roman" pitchFamily="18" charset="0"/>
                <a:cs typeface="Times New Roman" pitchFamily="18" charset="0"/>
              </a:rPr>
              <a:t>C'un</a:t>
            </a:r>
            <a:r>
              <a:rPr lang="tr-TR" sz="2000" dirty="0">
                <a:latin typeface="Times New Roman" pitchFamily="18" charset="0"/>
                <a:cs typeface="Times New Roman" pitchFamily="18" charset="0"/>
              </a:rPr>
              <a:t> aşağısına soğutulur. </a:t>
            </a:r>
          </a:p>
          <a:p>
            <a:pPr marL="250825" indent="457200" algn="just">
              <a:spcAft>
                <a:spcPts val="600"/>
              </a:spcAft>
              <a:buFont typeface="Wingdings" pitchFamily="2" charset="2"/>
              <a:buChar char="Ø"/>
            </a:pPr>
            <a:r>
              <a:rPr lang="tr-TR" sz="2000" dirty="0">
                <a:latin typeface="Times New Roman" pitchFamily="18" charset="0"/>
                <a:cs typeface="Times New Roman" pitchFamily="18" charset="0"/>
              </a:rPr>
              <a:t>Aşağı kısımda balon (</a:t>
            </a:r>
            <a:r>
              <a:rPr lang="tr-TR" sz="2000" dirty="0" err="1">
                <a:latin typeface="Times New Roman" pitchFamily="18" charset="0"/>
                <a:cs typeface="Times New Roman" pitchFamily="18" charset="0"/>
              </a:rPr>
              <a:t>impingerler</a:t>
            </a:r>
            <a:r>
              <a:rPr lang="tr-TR" sz="2000" dirty="0">
                <a:latin typeface="Times New Roman" pitchFamily="18" charset="0"/>
                <a:cs typeface="Times New Roman" pitchFamily="18" charset="0"/>
              </a:rPr>
              <a:t>)/gözenekli cam ve/veya katı </a:t>
            </a:r>
            <a:r>
              <a:rPr lang="tr-TR" sz="2000" dirty="0" err="1">
                <a:latin typeface="Times New Roman" pitchFamily="18" charset="0"/>
                <a:cs typeface="Times New Roman" pitchFamily="18" charset="0"/>
              </a:rPr>
              <a:t>adsorplayıcı</a:t>
            </a:r>
            <a:r>
              <a:rPr lang="tr-TR" sz="2000" dirty="0">
                <a:latin typeface="Times New Roman" pitchFamily="18" charset="0"/>
                <a:cs typeface="Times New Roman" pitchFamily="18" charset="0"/>
              </a:rPr>
              <a:t> üniteler, gaz PCDD/</a:t>
            </a:r>
            <a:r>
              <a:rPr lang="tr-TR" sz="2000" dirty="0" err="1">
                <a:latin typeface="Times New Roman" pitchFamily="18" charset="0"/>
                <a:cs typeface="Times New Roman" pitchFamily="18" charset="0"/>
              </a:rPr>
              <a:t>PCDF'leri</a:t>
            </a:r>
            <a:r>
              <a:rPr lang="tr-TR" sz="2000" dirty="0">
                <a:latin typeface="Times New Roman" pitchFamily="18" charset="0"/>
                <a:cs typeface="Times New Roman" pitchFamily="18" charset="0"/>
              </a:rPr>
              <a:t> toplamak için yerleştirilmiştir. </a:t>
            </a:r>
          </a:p>
          <a:p>
            <a:pPr marL="250825" indent="457200" algn="just">
              <a:spcAft>
                <a:spcPts val="600"/>
              </a:spcAft>
              <a:buFont typeface="Wingdings" pitchFamily="2" charset="2"/>
              <a:buChar char="Ø"/>
            </a:pPr>
            <a:r>
              <a:rPr lang="tr-TR" sz="2000" dirty="0">
                <a:latin typeface="Times New Roman" pitchFamily="18" charset="0"/>
                <a:cs typeface="Times New Roman" pitchFamily="18" charset="0"/>
              </a:rPr>
              <a:t>En son </a:t>
            </a:r>
            <a:r>
              <a:rPr lang="tr-TR" sz="2000" dirty="0" err="1">
                <a:latin typeface="Times New Roman" pitchFamily="18" charset="0"/>
                <a:cs typeface="Times New Roman" pitchFamily="18" charset="0"/>
              </a:rPr>
              <a:t>impinger</a:t>
            </a:r>
            <a:r>
              <a:rPr lang="tr-TR" sz="2000" dirty="0">
                <a:latin typeface="Times New Roman" pitchFamily="18" charset="0"/>
                <a:cs typeface="Times New Roman" pitchFamily="18" charset="0"/>
              </a:rPr>
              <a:t>/gözenekli cam veya katı </a:t>
            </a:r>
            <a:r>
              <a:rPr lang="tr-TR" sz="2000" dirty="0" err="1">
                <a:latin typeface="Times New Roman" pitchFamily="18" charset="0"/>
                <a:cs typeface="Times New Roman" pitchFamily="18" charset="0"/>
              </a:rPr>
              <a:t>adsorplayıcıdan</a:t>
            </a:r>
            <a:r>
              <a:rPr lang="tr-TR" sz="2000" dirty="0">
                <a:latin typeface="Times New Roman" pitchFamily="18" charset="0"/>
                <a:cs typeface="Times New Roman" pitchFamily="18" charset="0"/>
              </a:rPr>
              <a:t> önce, küçük parçacıkları ayırmak ve </a:t>
            </a:r>
            <a:r>
              <a:rPr lang="tr-TR" sz="2000" dirty="0" err="1">
                <a:latin typeface="Times New Roman" pitchFamily="18" charset="0"/>
                <a:cs typeface="Times New Roman" pitchFamily="18" charset="0"/>
              </a:rPr>
              <a:t>aerosolleri</a:t>
            </a:r>
            <a:r>
              <a:rPr lang="tr-TR" sz="2000" dirty="0">
                <a:latin typeface="Times New Roman" pitchFamily="18" charset="0"/>
                <a:cs typeface="Times New Roman" pitchFamily="18" charset="0"/>
              </a:rPr>
              <a:t> parçalamak için filtre vardır. </a:t>
            </a:r>
          </a:p>
        </p:txBody>
      </p:sp>
      <p:sp>
        <p:nvSpPr>
          <p:cNvPr id="80902" name="Başlık 1"/>
          <p:cNvSpPr txBox="1">
            <a:spLocks/>
          </p:cNvSpPr>
          <p:nvPr/>
        </p:nvSpPr>
        <p:spPr bwMode="auto">
          <a:xfrm>
            <a:off x="0" y="0"/>
            <a:ext cx="9144000" cy="571500"/>
          </a:xfrm>
          <a:prstGeom prst="rect">
            <a:avLst/>
          </a:prstGeom>
          <a:noFill/>
          <a:ln w="9525">
            <a:noFill/>
            <a:miter lim="800000"/>
            <a:headEnd/>
            <a:tailEnd/>
          </a:ln>
        </p:spPr>
        <p:txBody>
          <a:bodyPr anchor="ctr"/>
          <a:lstStyle/>
          <a:p>
            <a:pPr algn="ctr" eaLnBrk="0" hangingPunct="0"/>
            <a:r>
              <a:rPr lang="tr-TR" sz="2800" b="1">
                <a:solidFill>
                  <a:srgbClr val="C00000"/>
                </a:solidFill>
                <a:latin typeface="Times New Roman" pitchFamily="18" charset="0"/>
                <a:cs typeface="Times New Roman" pitchFamily="18" charset="0"/>
              </a:rPr>
              <a:t>Dioksin ve furanlar (PCDD/PCDF)</a:t>
            </a:r>
            <a:endParaRPr lang="tr-TR" altLang="tr-TR" sz="280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5 Dikdörtgen"/>
          <p:cNvSpPr>
            <a:spLocks noChangeArrowheads="1"/>
          </p:cNvSpPr>
          <p:nvPr/>
        </p:nvSpPr>
        <p:spPr bwMode="auto">
          <a:xfrm>
            <a:off x="457200" y="3581400"/>
            <a:ext cx="4572000" cy="369888"/>
          </a:xfrm>
          <a:prstGeom prst="rect">
            <a:avLst/>
          </a:prstGeom>
          <a:noFill/>
          <a:ln w="9525">
            <a:noFill/>
            <a:miter lim="800000"/>
            <a:headEnd/>
            <a:tailEnd/>
          </a:ln>
        </p:spPr>
        <p:txBody>
          <a:bodyPr>
            <a:spAutoFit/>
          </a:bodyPr>
          <a:lstStyle/>
          <a:p>
            <a:endParaRPr lang="tr-TR"/>
          </a:p>
        </p:txBody>
      </p:sp>
      <p:sp>
        <p:nvSpPr>
          <p:cNvPr id="78854" name="Başlık 1"/>
          <p:cNvSpPr txBox="1">
            <a:spLocks/>
          </p:cNvSpPr>
          <p:nvPr/>
        </p:nvSpPr>
        <p:spPr bwMode="auto">
          <a:xfrm>
            <a:off x="0" y="0"/>
            <a:ext cx="9144000" cy="571500"/>
          </a:xfrm>
          <a:prstGeom prst="rect">
            <a:avLst/>
          </a:prstGeom>
          <a:noFill/>
          <a:ln w="9525">
            <a:noFill/>
            <a:miter lim="800000"/>
            <a:headEnd/>
            <a:tailEnd/>
          </a:ln>
        </p:spPr>
        <p:txBody>
          <a:bodyPr anchor="ctr"/>
          <a:lstStyle/>
          <a:p>
            <a:pPr algn="ctr" eaLnBrk="0" hangingPunct="0"/>
            <a:r>
              <a:rPr lang="tr-TR" sz="2800" b="1">
                <a:solidFill>
                  <a:srgbClr val="C00000"/>
                </a:solidFill>
                <a:latin typeface="Times New Roman" pitchFamily="18" charset="0"/>
                <a:cs typeface="Times New Roman" pitchFamily="18" charset="0"/>
              </a:rPr>
              <a:t>Dioksin ve furanlar (PCDD/PCDF)</a:t>
            </a:r>
            <a:endParaRPr lang="tr-TR" altLang="tr-TR" sz="2800">
              <a:solidFill>
                <a:schemeClr val="tx2"/>
              </a:solidFill>
              <a:latin typeface="Times New Roman" pitchFamily="18" charset="0"/>
              <a:cs typeface="Times New Roman" pitchFamily="18" charset="0"/>
            </a:endParaRPr>
          </a:p>
        </p:txBody>
      </p:sp>
      <p:pic>
        <p:nvPicPr>
          <p:cNvPr id="118786" name="Picture 2"/>
          <p:cNvPicPr>
            <a:picLocks noChangeAspect="1" noChangeArrowheads="1"/>
          </p:cNvPicPr>
          <p:nvPr/>
        </p:nvPicPr>
        <p:blipFill>
          <a:blip r:embed="rId2" cstate="print"/>
          <a:srcRect/>
          <a:stretch>
            <a:fillRect/>
          </a:stretch>
        </p:blipFill>
        <p:spPr bwMode="auto">
          <a:xfrm>
            <a:off x="304800" y="609600"/>
            <a:ext cx="8610600" cy="60568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p:cNvPicPr>
            <a:picLocks noChangeAspect="1" noChangeArrowheads="1"/>
          </p:cNvPicPr>
          <p:nvPr/>
        </p:nvPicPr>
        <p:blipFill>
          <a:blip r:embed="rId2" cstate="print"/>
          <a:srcRect/>
          <a:stretch>
            <a:fillRect/>
          </a:stretch>
        </p:blipFill>
        <p:spPr bwMode="auto">
          <a:xfrm>
            <a:off x="1331913" y="609600"/>
            <a:ext cx="6569075" cy="2587625"/>
          </a:xfrm>
          <a:prstGeom prst="rect">
            <a:avLst/>
          </a:prstGeom>
          <a:noFill/>
          <a:ln w="9525">
            <a:noFill/>
            <a:miter lim="800000"/>
            <a:headEnd/>
            <a:tailEnd/>
          </a:ln>
          <a:effectLst/>
        </p:spPr>
      </p:pic>
      <p:sp>
        <p:nvSpPr>
          <p:cNvPr id="3" name="Dikdörtgen 2"/>
          <p:cNvSpPr/>
          <p:nvPr/>
        </p:nvSpPr>
        <p:spPr>
          <a:xfrm>
            <a:off x="304800" y="3352800"/>
            <a:ext cx="8686800" cy="3416300"/>
          </a:xfrm>
          <a:prstGeom prst="rect">
            <a:avLst/>
          </a:prstGeom>
        </p:spPr>
        <p:txBody>
          <a:bodyPr>
            <a:spAutoFit/>
          </a:bodyPr>
          <a:lstStyle/>
          <a:p>
            <a:pPr marL="342900" indent="-342900" algn="just">
              <a:spcAft>
                <a:spcPts val="600"/>
              </a:spcAft>
              <a:buFont typeface="Wingdings" pitchFamily="2" charset="2"/>
              <a:buChar char="Ø"/>
              <a:defRPr/>
            </a:pPr>
            <a:r>
              <a:rPr lang="tr-TR" sz="1600" dirty="0" err="1">
                <a:latin typeface="Times New Roman" pitchFamily="18" charset="0"/>
                <a:cs typeface="Times New Roman" pitchFamily="18" charset="0"/>
              </a:rPr>
              <a:t>Polisiklik</a:t>
            </a:r>
            <a:r>
              <a:rPr lang="tr-TR" sz="1600" dirty="0">
                <a:latin typeface="Times New Roman" pitchFamily="18" charset="0"/>
                <a:cs typeface="Times New Roman" pitchFamily="18" charset="0"/>
              </a:rPr>
              <a:t> aromatik hidrokarbonlar iki ya da daha fazla benzen halkasına sahip </a:t>
            </a:r>
            <a:r>
              <a:rPr lang="tr-TR" sz="1600" dirty="0" err="1">
                <a:latin typeface="Times New Roman" pitchFamily="18" charset="0"/>
                <a:cs typeface="Times New Roman" pitchFamily="18" charset="0"/>
              </a:rPr>
              <a:t>hidrofobik</a:t>
            </a:r>
            <a:r>
              <a:rPr lang="tr-TR" sz="1600" dirty="0">
                <a:latin typeface="Times New Roman" pitchFamily="18" charset="0"/>
                <a:cs typeface="Times New Roman" pitchFamily="18" charset="0"/>
              </a:rPr>
              <a:t> karakterli organik bileşiklerdir.</a:t>
            </a:r>
          </a:p>
          <a:p>
            <a:pPr marL="342900" indent="-342900" algn="just">
              <a:spcAft>
                <a:spcPts val="600"/>
              </a:spcAft>
              <a:buFont typeface="Wingdings" pitchFamily="2" charset="2"/>
              <a:buChar char="Ø"/>
              <a:defRPr/>
            </a:pPr>
            <a:r>
              <a:rPr lang="tr-TR" sz="1600" dirty="0" err="1">
                <a:latin typeface="Times New Roman" pitchFamily="18" charset="0"/>
                <a:cs typeface="Times New Roman" pitchFamily="18" charset="0"/>
              </a:rPr>
              <a:t>PAH’lar</a:t>
            </a:r>
            <a:r>
              <a:rPr lang="tr-TR" sz="1600" dirty="0">
                <a:latin typeface="Times New Roman" pitchFamily="18" charset="0"/>
                <a:cs typeface="Times New Roman" pitchFamily="18" charset="0"/>
              </a:rPr>
              <a:t> doğal ya da insan kaynaklı olarak organik bileşiklerin eksik yanması sonucu oluşurlar. </a:t>
            </a:r>
          </a:p>
          <a:p>
            <a:pPr marL="457200" indent="-457200" algn="just">
              <a:spcAft>
                <a:spcPts val="600"/>
              </a:spcAft>
              <a:buFont typeface="Wingdings" pitchFamily="2" charset="2"/>
              <a:buChar char="Ø"/>
              <a:defRPr/>
            </a:pPr>
            <a:r>
              <a:rPr lang="tr-TR" sz="1600" dirty="0">
                <a:latin typeface="Times New Roman" pitchFamily="18" charset="0"/>
                <a:cs typeface="Times New Roman" pitchFamily="18" charset="0"/>
              </a:rPr>
              <a:t>Endüstriyel kaynaklar;</a:t>
            </a:r>
          </a:p>
          <a:p>
            <a:pPr marL="342900" indent="-342900" algn="just">
              <a:spcAft>
                <a:spcPts val="600"/>
              </a:spcAft>
              <a:buFont typeface="Wingdings" pitchFamily="2" charset="2"/>
              <a:buChar char="ü"/>
              <a:defRPr/>
            </a:pPr>
            <a:r>
              <a:rPr lang="tr-TR" sz="1600" dirty="0">
                <a:latin typeface="Times New Roman" pitchFamily="18" charset="0"/>
                <a:cs typeface="Times New Roman" pitchFamily="18" charset="0"/>
              </a:rPr>
              <a:t>çöp yakma, </a:t>
            </a:r>
          </a:p>
          <a:p>
            <a:pPr marL="342900" indent="-342900" algn="just">
              <a:spcAft>
                <a:spcPts val="600"/>
              </a:spcAft>
              <a:buFont typeface="Wingdings" pitchFamily="2" charset="2"/>
              <a:buChar char="ü"/>
              <a:defRPr/>
            </a:pPr>
            <a:r>
              <a:rPr lang="tr-TR" sz="1600" dirty="0">
                <a:latin typeface="Times New Roman" pitchFamily="18" charset="0"/>
                <a:cs typeface="Times New Roman" pitchFamily="18" charset="0"/>
              </a:rPr>
              <a:t>çimento fabrikaları, </a:t>
            </a:r>
          </a:p>
          <a:p>
            <a:pPr marL="342900" indent="-342900" algn="just">
              <a:spcAft>
                <a:spcPts val="600"/>
              </a:spcAft>
              <a:buFont typeface="Wingdings" pitchFamily="2" charset="2"/>
              <a:buChar char="ü"/>
              <a:defRPr/>
            </a:pPr>
            <a:r>
              <a:rPr lang="tr-TR" sz="1600" dirty="0">
                <a:latin typeface="Times New Roman" pitchFamily="18" charset="0"/>
                <a:cs typeface="Times New Roman" pitchFamily="18" charset="0"/>
              </a:rPr>
              <a:t>petrol rafinerileri, </a:t>
            </a:r>
          </a:p>
          <a:p>
            <a:pPr marL="342900" indent="-342900" algn="just">
              <a:spcAft>
                <a:spcPts val="600"/>
              </a:spcAft>
              <a:buFont typeface="Wingdings" pitchFamily="2" charset="2"/>
              <a:buChar char="ü"/>
              <a:defRPr/>
            </a:pPr>
            <a:r>
              <a:rPr lang="tr-TR" sz="1600" dirty="0">
                <a:latin typeface="Times New Roman" pitchFamily="18" charset="0"/>
                <a:cs typeface="Times New Roman" pitchFamily="18" charset="0"/>
              </a:rPr>
              <a:t>kok ve asfalt üretimi, </a:t>
            </a:r>
          </a:p>
          <a:p>
            <a:pPr marL="342900" indent="-342900" algn="just">
              <a:spcAft>
                <a:spcPts val="600"/>
              </a:spcAft>
              <a:buFont typeface="Wingdings" pitchFamily="2" charset="2"/>
              <a:buChar char="ü"/>
              <a:defRPr/>
            </a:pPr>
            <a:r>
              <a:rPr lang="tr-TR" sz="1600" dirty="0">
                <a:latin typeface="Times New Roman" pitchFamily="18" charset="0"/>
                <a:cs typeface="Times New Roman" pitchFamily="18" charset="0"/>
              </a:rPr>
              <a:t>alüminyum, demir çelik üretimi</a:t>
            </a:r>
          </a:p>
          <a:p>
            <a:pPr marL="342900" indent="-342900" algn="just">
              <a:spcAft>
                <a:spcPts val="600"/>
              </a:spcAft>
              <a:buFont typeface="Wingdings" pitchFamily="2" charset="2"/>
              <a:buChar char="Ø"/>
              <a:defRPr/>
            </a:pPr>
            <a:r>
              <a:rPr lang="tr-TR" sz="1600" dirty="0">
                <a:latin typeface="Times New Roman" pitchFamily="18" charset="0"/>
                <a:cs typeface="Times New Roman" pitchFamily="18" charset="0"/>
              </a:rPr>
              <a:t>Havada partiküllere tutunmuş veya buhar fazda bulunan bu bileşikler rüzgâr ile çok uzun mesafelere taşınabilirler.</a:t>
            </a:r>
            <a:endParaRPr lang="tr-TR" sz="1600" b="1" dirty="0">
              <a:solidFill>
                <a:srgbClr val="0070C0"/>
              </a:solidFill>
              <a:latin typeface="Times New Roman" pitchFamily="18" charset="0"/>
              <a:cs typeface="Times New Roman" pitchFamily="18" charset="0"/>
            </a:endParaRPr>
          </a:p>
        </p:txBody>
      </p:sp>
      <p:sp>
        <p:nvSpPr>
          <p:cNvPr id="64516" name="Başlık 1"/>
          <p:cNvSpPr txBox="1">
            <a:spLocks/>
          </p:cNvSpPr>
          <p:nvPr/>
        </p:nvSpPr>
        <p:spPr bwMode="auto">
          <a:xfrm>
            <a:off x="0" y="0"/>
            <a:ext cx="9144000" cy="571500"/>
          </a:xfrm>
          <a:prstGeom prst="rect">
            <a:avLst/>
          </a:prstGeom>
          <a:noFill/>
          <a:ln w="9525">
            <a:noFill/>
            <a:miter lim="800000"/>
            <a:headEnd/>
            <a:tailEnd/>
          </a:ln>
        </p:spPr>
        <p:txBody>
          <a:bodyPr anchor="ctr"/>
          <a:lstStyle/>
          <a:p>
            <a:pPr algn="ctr" eaLnBrk="0" hangingPunct="0"/>
            <a:r>
              <a:rPr lang="tr-TR" sz="2800" b="1">
                <a:solidFill>
                  <a:srgbClr val="C00000"/>
                </a:solidFill>
                <a:latin typeface="Times New Roman" pitchFamily="18" charset="0"/>
                <a:cs typeface="Times New Roman" pitchFamily="18" charset="0"/>
              </a:rPr>
              <a:t>Polisiklik aromatik hidrokarbonlar (PAH)</a:t>
            </a:r>
            <a:endParaRPr lang="tr-TR" altLang="tr-TR" sz="280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5 Dikdörtgen"/>
          <p:cNvSpPr>
            <a:spLocks noChangeArrowheads="1"/>
          </p:cNvSpPr>
          <p:nvPr/>
        </p:nvSpPr>
        <p:spPr bwMode="auto">
          <a:xfrm>
            <a:off x="457200" y="3581400"/>
            <a:ext cx="4572000" cy="369888"/>
          </a:xfrm>
          <a:prstGeom prst="rect">
            <a:avLst/>
          </a:prstGeom>
          <a:noFill/>
          <a:ln w="9525">
            <a:noFill/>
            <a:miter lim="800000"/>
            <a:headEnd/>
            <a:tailEnd/>
          </a:ln>
        </p:spPr>
        <p:txBody>
          <a:bodyPr>
            <a:spAutoFit/>
          </a:bodyPr>
          <a:lstStyle/>
          <a:p>
            <a:endParaRPr lang="tr-TR"/>
          </a:p>
        </p:txBody>
      </p:sp>
      <p:sp>
        <p:nvSpPr>
          <p:cNvPr id="81923" name="9 Metin kutusu"/>
          <p:cNvSpPr txBox="1">
            <a:spLocks noChangeArrowheads="1"/>
          </p:cNvSpPr>
          <p:nvPr/>
        </p:nvSpPr>
        <p:spPr bwMode="auto">
          <a:xfrm>
            <a:off x="152400" y="762000"/>
            <a:ext cx="4419600" cy="5462588"/>
          </a:xfrm>
          <a:prstGeom prst="rect">
            <a:avLst/>
          </a:prstGeom>
          <a:noFill/>
          <a:ln w="9525">
            <a:noFill/>
            <a:miter lim="800000"/>
            <a:headEnd/>
            <a:tailEnd/>
          </a:ln>
        </p:spPr>
        <p:txBody>
          <a:bodyPr>
            <a:spAutoFit/>
          </a:bodyPr>
          <a:lstStyle/>
          <a:p>
            <a:pPr marL="250825" indent="457200" algn="just">
              <a:spcAft>
                <a:spcPts val="600"/>
              </a:spcAft>
            </a:pPr>
            <a:r>
              <a:rPr lang="tr-TR">
                <a:latin typeface="Times New Roman" pitchFamily="18" charset="0"/>
                <a:cs typeface="Times New Roman" pitchFamily="18" charset="0"/>
              </a:rPr>
              <a:t>EKSTRAKSİYON VE TEMİZLEME  </a:t>
            </a:r>
          </a:p>
          <a:p>
            <a:pPr marL="250825" indent="457200" algn="just">
              <a:spcAft>
                <a:spcPts val="600"/>
              </a:spcAft>
              <a:buFont typeface="Wingdings" pitchFamily="2" charset="2"/>
              <a:buChar char="Ø"/>
            </a:pPr>
            <a:r>
              <a:rPr lang="tr-TR">
                <a:latin typeface="Times New Roman" pitchFamily="18" charset="0"/>
                <a:cs typeface="Times New Roman" pitchFamily="18" charset="0"/>
              </a:rPr>
              <a:t>Numunedeki PCDD/PCDF'leri ayırmak ve onları uygun çözücü hacminde toplamak için ekstraksiyon gerekir. </a:t>
            </a:r>
          </a:p>
          <a:p>
            <a:pPr marL="250825" indent="457200" algn="just">
              <a:spcAft>
                <a:spcPts val="600"/>
              </a:spcAft>
              <a:buFont typeface="Wingdings" pitchFamily="2" charset="2"/>
              <a:buChar char="Ø"/>
            </a:pPr>
            <a:r>
              <a:rPr lang="tr-TR">
                <a:latin typeface="Times New Roman" pitchFamily="18" charset="0"/>
                <a:cs typeface="Times New Roman" pitchFamily="18" charset="0"/>
              </a:rPr>
              <a:t>Ekstraksiyon işlemi, filtrenin ve adsorbanların Sokslet ekstraksiyonunu ve destilatın sıvı ekstraksiyonunu esas alır. </a:t>
            </a:r>
          </a:p>
          <a:p>
            <a:pPr marL="250825" indent="457200" algn="just">
              <a:spcAft>
                <a:spcPts val="600"/>
              </a:spcAft>
              <a:buFont typeface="Wingdings" pitchFamily="2" charset="2"/>
              <a:buChar char="Ø"/>
            </a:pPr>
            <a:r>
              <a:rPr lang="tr-TR">
                <a:latin typeface="Times New Roman" pitchFamily="18" charset="0"/>
                <a:cs typeface="Times New Roman" pitchFamily="18" charset="0"/>
              </a:rPr>
              <a:t>Numune temizleme, farklı tipte adsorbanları kullanan, çok kolonlu kromatografik tekniklerle gerçekleştirilir. </a:t>
            </a:r>
          </a:p>
          <a:p>
            <a:pPr marL="250825" indent="457200" algn="just">
              <a:spcAft>
                <a:spcPts val="600"/>
              </a:spcAft>
              <a:buFont typeface="Wingdings" pitchFamily="2" charset="2"/>
              <a:buChar char="Ø"/>
            </a:pPr>
            <a:r>
              <a:rPr lang="tr-TR">
                <a:latin typeface="Times New Roman" pitchFamily="18" charset="0"/>
                <a:cs typeface="Times New Roman" pitchFamily="18" charset="0"/>
              </a:rPr>
              <a:t>Ham numune ekstraktlarının temizlenmesinin esas amacı, ayırma metodunda olumsuz etki yapan ve kantitatif çalışmayı bozan, numune matriks bileşenleri uzaklaştırmaktır. </a:t>
            </a:r>
          </a:p>
          <a:p>
            <a:pPr marL="250825" indent="457200" algn="just">
              <a:spcAft>
                <a:spcPts val="600"/>
              </a:spcAft>
              <a:buFont typeface="Wingdings" pitchFamily="2" charset="2"/>
              <a:buChar char="Ø"/>
            </a:pPr>
            <a:r>
              <a:rPr lang="tr-TR">
                <a:latin typeface="Times New Roman" pitchFamily="18" charset="0"/>
                <a:cs typeface="Times New Roman" pitchFamily="18" charset="0"/>
              </a:rPr>
              <a:t>Ekstraksiyon ve temizleme işlemlerinde ihtiyaçlar, TS EN 1948-2'de anlatılmaktadır.</a:t>
            </a:r>
          </a:p>
        </p:txBody>
      </p:sp>
      <p:pic>
        <p:nvPicPr>
          <p:cNvPr id="81924" name="Picture 2" descr="C:\Users\mustafa.altundag\Desktop\EĞİTİM\soklet.jpg"/>
          <p:cNvPicPr>
            <a:picLocks noChangeAspect="1" noChangeArrowheads="1"/>
          </p:cNvPicPr>
          <p:nvPr/>
        </p:nvPicPr>
        <p:blipFill>
          <a:blip r:embed="rId2" cstate="print"/>
          <a:srcRect/>
          <a:stretch>
            <a:fillRect/>
          </a:stretch>
        </p:blipFill>
        <p:spPr bwMode="auto">
          <a:xfrm>
            <a:off x="4648200" y="762000"/>
            <a:ext cx="4313238" cy="5791200"/>
          </a:xfrm>
          <a:prstGeom prst="rect">
            <a:avLst/>
          </a:prstGeom>
          <a:noFill/>
          <a:ln w="9525">
            <a:noFill/>
            <a:miter lim="800000"/>
            <a:headEnd/>
            <a:tailEnd/>
          </a:ln>
        </p:spPr>
      </p:pic>
      <p:sp>
        <p:nvSpPr>
          <p:cNvPr id="81925" name="Başlık 1"/>
          <p:cNvSpPr txBox="1">
            <a:spLocks/>
          </p:cNvSpPr>
          <p:nvPr/>
        </p:nvSpPr>
        <p:spPr bwMode="auto">
          <a:xfrm>
            <a:off x="0" y="0"/>
            <a:ext cx="9144000" cy="571500"/>
          </a:xfrm>
          <a:prstGeom prst="rect">
            <a:avLst/>
          </a:prstGeom>
          <a:noFill/>
          <a:ln w="9525">
            <a:noFill/>
            <a:miter lim="800000"/>
            <a:headEnd/>
            <a:tailEnd/>
          </a:ln>
        </p:spPr>
        <p:txBody>
          <a:bodyPr anchor="ctr"/>
          <a:lstStyle/>
          <a:p>
            <a:pPr algn="ctr" eaLnBrk="0" hangingPunct="0"/>
            <a:r>
              <a:rPr lang="tr-TR" sz="2800" b="1">
                <a:solidFill>
                  <a:srgbClr val="C00000"/>
                </a:solidFill>
                <a:latin typeface="Times New Roman" pitchFamily="18" charset="0"/>
                <a:cs typeface="Times New Roman" pitchFamily="18" charset="0"/>
              </a:rPr>
              <a:t>Dioksin ve furanlar (PCDD/PCDF)</a:t>
            </a:r>
            <a:endParaRPr lang="tr-TR" altLang="tr-TR" sz="280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5 Dikdörtgen"/>
          <p:cNvSpPr>
            <a:spLocks noChangeArrowheads="1"/>
          </p:cNvSpPr>
          <p:nvPr/>
        </p:nvSpPr>
        <p:spPr bwMode="auto">
          <a:xfrm>
            <a:off x="457200" y="3581400"/>
            <a:ext cx="4572000" cy="369888"/>
          </a:xfrm>
          <a:prstGeom prst="rect">
            <a:avLst/>
          </a:prstGeom>
          <a:noFill/>
          <a:ln w="9525">
            <a:noFill/>
            <a:miter lim="800000"/>
            <a:headEnd/>
            <a:tailEnd/>
          </a:ln>
        </p:spPr>
        <p:txBody>
          <a:bodyPr>
            <a:spAutoFit/>
          </a:bodyPr>
          <a:lstStyle/>
          <a:p>
            <a:endParaRPr lang="tr-TR"/>
          </a:p>
        </p:txBody>
      </p:sp>
      <p:sp>
        <p:nvSpPr>
          <p:cNvPr id="82947" name="9 Metin kutusu"/>
          <p:cNvSpPr txBox="1">
            <a:spLocks noChangeArrowheads="1"/>
          </p:cNvSpPr>
          <p:nvPr/>
        </p:nvSpPr>
        <p:spPr bwMode="auto">
          <a:xfrm>
            <a:off x="152400" y="762000"/>
            <a:ext cx="8458200" cy="4200525"/>
          </a:xfrm>
          <a:prstGeom prst="rect">
            <a:avLst/>
          </a:prstGeom>
          <a:noFill/>
          <a:ln w="9525">
            <a:noFill/>
            <a:miter lim="800000"/>
            <a:headEnd/>
            <a:tailEnd/>
          </a:ln>
        </p:spPr>
        <p:txBody>
          <a:bodyPr>
            <a:spAutoFit/>
          </a:bodyPr>
          <a:lstStyle/>
          <a:p>
            <a:pPr marL="250825" indent="457200" algn="just">
              <a:spcAft>
                <a:spcPts val="600"/>
              </a:spcAft>
            </a:pPr>
            <a:r>
              <a:rPr lang="tr-TR" sz="2200" dirty="0">
                <a:latin typeface="Times New Roman" pitchFamily="18" charset="0"/>
                <a:cs typeface="Times New Roman" pitchFamily="18" charset="0"/>
              </a:rPr>
              <a:t>NUMUNE ALMA KONUSUNDA ASGARİ GEREKLİLİKLER</a:t>
            </a:r>
          </a:p>
          <a:p>
            <a:pPr marL="250825" indent="457200" algn="just">
              <a:spcAft>
                <a:spcPts val="600"/>
              </a:spcAft>
              <a:buFont typeface="Wingdings" pitchFamily="2" charset="2"/>
              <a:buChar char="Ø"/>
            </a:pPr>
            <a:r>
              <a:rPr lang="tr-TR" sz="2200" dirty="0">
                <a:latin typeface="Times New Roman" pitchFamily="18" charset="0"/>
                <a:cs typeface="Times New Roman" pitchFamily="18" charset="0"/>
              </a:rPr>
              <a:t>Sızıntı kontrolünü da ihtiva eden tanık numune, her bir numune alma serisinden önce alınmalıdır. </a:t>
            </a:r>
          </a:p>
          <a:p>
            <a:pPr marL="250825" indent="457200" algn="just">
              <a:spcAft>
                <a:spcPts val="600"/>
              </a:spcAft>
              <a:buFont typeface="Wingdings" pitchFamily="2" charset="2"/>
              <a:buChar char="Ø"/>
            </a:pPr>
            <a:r>
              <a:rPr lang="tr-TR" sz="2200" dirty="0">
                <a:latin typeface="Times New Roman" pitchFamily="18" charset="0"/>
                <a:cs typeface="Times New Roman" pitchFamily="18" charset="0"/>
              </a:rPr>
              <a:t>Tanık numunenin değeri, numune almada kullanılan aynı hacim için limit değerin %10'unu aşmamalıdır. </a:t>
            </a:r>
          </a:p>
          <a:p>
            <a:pPr marL="250825" indent="457200" algn="just">
              <a:spcAft>
                <a:spcPts val="600"/>
              </a:spcAft>
              <a:buFont typeface="Wingdings" pitchFamily="2" charset="2"/>
              <a:buChar char="Ø"/>
            </a:pPr>
            <a:r>
              <a:rPr lang="tr-TR" sz="2200" dirty="0">
                <a:latin typeface="Times New Roman" pitchFamily="18" charset="0"/>
                <a:cs typeface="Times New Roman" pitchFamily="18" charset="0"/>
              </a:rPr>
              <a:t>Numune alma hattının kısımları, yeniden kullanılmadan önce temizlenmeli ve numune ile temas edebilecek, kullanılacak yüzeylerin çalkalanması gerçekleştirilmelidir. </a:t>
            </a:r>
          </a:p>
          <a:p>
            <a:pPr marL="250825" indent="457200" algn="just">
              <a:spcAft>
                <a:spcPts val="600"/>
              </a:spcAft>
              <a:buFont typeface="Wingdings" pitchFamily="2" charset="2"/>
              <a:buChar char="Ø"/>
            </a:pPr>
            <a:r>
              <a:rPr lang="tr-TR" sz="2200" dirty="0">
                <a:latin typeface="Times New Roman" pitchFamily="18" charset="0"/>
                <a:cs typeface="Times New Roman" pitchFamily="18" charset="0"/>
              </a:rPr>
              <a:t>Çalkalama çözeltisi, muhafaza edilmelidir. Numunenin derişimi, sınır değeri aşarsa </a:t>
            </a:r>
            <a:r>
              <a:rPr lang="tr-TR" sz="2200" dirty="0" err="1">
                <a:latin typeface="Times New Roman" pitchFamily="18" charset="0"/>
                <a:cs typeface="Times New Roman" pitchFamily="18" charset="0"/>
              </a:rPr>
              <a:t>analizlenmelidir</a:t>
            </a:r>
            <a:r>
              <a:rPr lang="tr-TR" sz="2200" dirty="0">
                <a:latin typeface="Times New Roman" pitchFamily="18" charset="0"/>
                <a:cs typeface="Times New Roman" pitchFamily="18" charset="0"/>
              </a:rPr>
              <a:t>.</a:t>
            </a:r>
          </a:p>
          <a:p>
            <a:pPr marL="250825" indent="457200" algn="just">
              <a:spcAft>
                <a:spcPts val="600"/>
              </a:spcAft>
              <a:buFont typeface="Wingdings" pitchFamily="2" charset="2"/>
              <a:buChar char="Ø"/>
            </a:pPr>
            <a:r>
              <a:rPr lang="tr-TR" sz="2200" dirty="0">
                <a:latin typeface="Times New Roman" pitchFamily="18" charset="0"/>
                <a:cs typeface="Times New Roman" pitchFamily="18" charset="0"/>
              </a:rPr>
              <a:t>Numune almada en uzun süre, 8 saattir. </a:t>
            </a:r>
          </a:p>
        </p:txBody>
      </p:sp>
      <p:sp>
        <p:nvSpPr>
          <p:cNvPr id="82948" name="Başlık 1"/>
          <p:cNvSpPr txBox="1">
            <a:spLocks/>
          </p:cNvSpPr>
          <p:nvPr/>
        </p:nvSpPr>
        <p:spPr bwMode="auto">
          <a:xfrm>
            <a:off x="0" y="0"/>
            <a:ext cx="9144000" cy="571500"/>
          </a:xfrm>
          <a:prstGeom prst="rect">
            <a:avLst/>
          </a:prstGeom>
          <a:noFill/>
          <a:ln w="9525">
            <a:noFill/>
            <a:miter lim="800000"/>
            <a:headEnd/>
            <a:tailEnd/>
          </a:ln>
        </p:spPr>
        <p:txBody>
          <a:bodyPr anchor="ctr"/>
          <a:lstStyle/>
          <a:p>
            <a:pPr algn="ctr" eaLnBrk="0" hangingPunct="0"/>
            <a:r>
              <a:rPr lang="tr-TR" sz="2800" b="1">
                <a:solidFill>
                  <a:srgbClr val="C00000"/>
                </a:solidFill>
                <a:latin typeface="Times New Roman" pitchFamily="18" charset="0"/>
                <a:cs typeface="Times New Roman" pitchFamily="18" charset="0"/>
              </a:rPr>
              <a:t>Dioksin ve furanlar (PCDD/PCDF)</a:t>
            </a:r>
            <a:endParaRPr lang="tr-TR" altLang="tr-TR" sz="280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5 Dikdörtgen"/>
          <p:cNvSpPr>
            <a:spLocks noChangeArrowheads="1"/>
          </p:cNvSpPr>
          <p:nvPr/>
        </p:nvSpPr>
        <p:spPr bwMode="auto">
          <a:xfrm>
            <a:off x="457200" y="3581400"/>
            <a:ext cx="4572000" cy="369888"/>
          </a:xfrm>
          <a:prstGeom prst="rect">
            <a:avLst/>
          </a:prstGeom>
          <a:noFill/>
          <a:ln w="9525">
            <a:noFill/>
            <a:miter lim="800000"/>
            <a:headEnd/>
            <a:tailEnd/>
          </a:ln>
        </p:spPr>
        <p:txBody>
          <a:bodyPr>
            <a:spAutoFit/>
          </a:bodyPr>
          <a:lstStyle/>
          <a:p>
            <a:endParaRPr lang="tr-TR"/>
          </a:p>
        </p:txBody>
      </p:sp>
      <p:sp>
        <p:nvSpPr>
          <p:cNvPr id="83971" name="9 Metin kutusu"/>
          <p:cNvSpPr txBox="1">
            <a:spLocks noChangeArrowheads="1"/>
          </p:cNvSpPr>
          <p:nvPr/>
        </p:nvSpPr>
        <p:spPr bwMode="auto">
          <a:xfrm>
            <a:off x="304800" y="836613"/>
            <a:ext cx="8458200" cy="5032375"/>
          </a:xfrm>
          <a:prstGeom prst="rect">
            <a:avLst/>
          </a:prstGeom>
          <a:noFill/>
          <a:ln w="9525">
            <a:noFill/>
            <a:miter lim="800000"/>
            <a:headEnd/>
            <a:tailEnd/>
          </a:ln>
        </p:spPr>
        <p:txBody>
          <a:bodyPr>
            <a:spAutoFit/>
          </a:bodyPr>
          <a:lstStyle/>
          <a:p>
            <a:pPr marL="250825" indent="457200" algn="just">
              <a:spcAft>
                <a:spcPts val="600"/>
              </a:spcAft>
            </a:pPr>
            <a:r>
              <a:rPr lang="tr-TR" sz="2200" dirty="0">
                <a:latin typeface="Times New Roman" pitchFamily="18" charset="0"/>
                <a:cs typeface="Times New Roman" pitchFamily="18" charset="0"/>
              </a:rPr>
              <a:t>NUMUNE ALMA KONUSUNDA ASGARİ GEREKLİLİKLER</a:t>
            </a:r>
          </a:p>
          <a:p>
            <a:pPr marL="250825" indent="457200" algn="just">
              <a:spcAft>
                <a:spcPts val="600"/>
              </a:spcAft>
              <a:buFont typeface="Wingdings" pitchFamily="2" charset="2"/>
              <a:buChar char="Ø"/>
            </a:pPr>
            <a:r>
              <a:rPr lang="tr-TR" sz="2200" dirty="0">
                <a:latin typeface="Times New Roman" pitchFamily="18" charset="0"/>
                <a:cs typeface="Times New Roman" pitchFamily="18" charset="0"/>
              </a:rPr>
              <a:t>Numune alma hattına, PCDD/</a:t>
            </a:r>
            <a:r>
              <a:rPr lang="tr-TR" sz="2200" dirty="0" err="1">
                <a:latin typeface="Times New Roman" pitchFamily="18" charset="0"/>
                <a:cs typeface="Times New Roman" pitchFamily="18" charset="0"/>
              </a:rPr>
              <a:t>PCDF’ler</a:t>
            </a:r>
            <a:r>
              <a:rPr lang="tr-TR" sz="2200" dirty="0">
                <a:latin typeface="Times New Roman" pitchFamily="18" charset="0"/>
                <a:cs typeface="Times New Roman" pitchFamily="18" charset="0"/>
              </a:rPr>
              <a:t> için numune alınmadan </a:t>
            </a:r>
            <a:r>
              <a:rPr lang="tr-TR" sz="2200" baseline="30000" dirty="0">
                <a:latin typeface="Times New Roman" pitchFamily="18" charset="0"/>
                <a:cs typeface="Times New Roman" pitchFamily="18" charset="0"/>
              </a:rPr>
              <a:t>13</a:t>
            </a:r>
            <a:r>
              <a:rPr lang="tr-TR" sz="2200" dirty="0">
                <a:latin typeface="Times New Roman" pitchFamily="18" charset="0"/>
                <a:cs typeface="Times New Roman" pitchFamily="18" charset="0"/>
              </a:rPr>
              <a:t>C</a:t>
            </a:r>
            <a:r>
              <a:rPr lang="tr-TR" sz="2200" baseline="-25000" dirty="0">
                <a:latin typeface="Times New Roman" pitchFamily="18" charset="0"/>
                <a:cs typeface="Times New Roman" pitchFamily="18" charset="0"/>
              </a:rPr>
              <a:t>12</a:t>
            </a:r>
            <a:r>
              <a:rPr lang="tr-TR" sz="2200" dirty="0">
                <a:latin typeface="Times New Roman" pitchFamily="18" charset="0"/>
                <a:cs typeface="Times New Roman" pitchFamily="18" charset="0"/>
              </a:rPr>
              <a:t> etiketli PCDD/</a:t>
            </a:r>
            <a:r>
              <a:rPr lang="tr-TR" sz="2200" dirty="0" err="1">
                <a:latin typeface="Times New Roman" pitchFamily="18" charset="0"/>
                <a:cs typeface="Times New Roman" pitchFamily="18" charset="0"/>
              </a:rPr>
              <a:t>PCDF'ler</a:t>
            </a:r>
            <a:r>
              <a:rPr lang="tr-TR" sz="2200" dirty="0">
                <a:latin typeface="Times New Roman" pitchFamily="18" charset="0"/>
                <a:cs typeface="Times New Roman" pitchFamily="18" charset="0"/>
              </a:rPr>
              <a:t> ilave edilir.</a:t>
            </a:r>
          </a:p>
          <a:p>
            <a:pPr marL="250825" indent="457200" algn="just">
              <a:spcAft>
                <a:spcPts val="600"/>
              </a:spcAft>
              <a:buFont typeface="Wingdings" pitchFamily="2" charset="2"/>
              <a:buChar char="Ø"/>
            </a:pPr>
            <a:r>
              <a:rPr lang="tr-TR" sz="2200" dirty="0" err="1">
                <a:latin typeface="Times New Roman" pitchFamily="18" charset="0"/>
                <a:cs typeface="Times New Roman" pitchFamily="18" charset="0"/>
              </a:rPr>
              <a:t>İzokinetik</a:t>
            </a:r>
            <a:r>
              <a:rPr lang="tr-TR" sz="2200" dirty="0">
                <a:latin typeface="Times New Roman" pitchFamily="18" charset="0"/>
                <a:cs typeface="Times New Roman" pitchFamily="18" charset="0"/>
              </a:rPr>
              <a:t> numune alma, EN 13284-1’e göre gerçekleştirilir. </a:t>
            </a:r>
          </a:p>
          <a:p>
            <a:pPr marL="250825" indent="457200" algn="just">
              <a:spcAft>
                <a:spcPts val="600"/>
              </a:spcAft>
              <a:buFont typeface="Wingdings" pitchFamily="2" charset="2"/>
              <a:buChar char="Ø"/>
            </a:pPr>
            <a:r>
              <a:rPr lang="tr-TR" sz="2200" dirty="0">
                <a:latin typeface="Times New Roman" pitchFamily="18" charset="0"/>
                <a:cs typeface="Times New Roman" pitchFamily="18" charset="0"/>
              </a:rPr>
              <a:t>Sızıntı kontrolü, numune alma işleminden önce ve sonra yapılmalıdır.</a:t>
            </a:r>
          </a:p>
          <a:p>
            <a:pPr marL="250825" indent="457200" algn="just">
              <a:spcAft>
                <a:spcPts val="600"/>
              </a:spcAft>
              <a:buFont typeface="Wingdings" pitchFamily="2" charset="2"/>
              <a:buChar char="Ø"/>
            </a:pPr>
            <a:r>
              <a:rPr lang="tr-TR" sz="2200" dirty="0">
                <a:latin typeface="Times New Roman" pitchFamily="18" charset="0"/>
                <a:cs typeface="Times New Roman" pitchFamily="18" charset="0"/>
              </a:rPr>
              <a:t> Numune alma hattında başlık tıkalı iken, numune alma esnasında en az basıncı belirlemek gerekir ve hacim hızı, normal akış hızının %5 in den daha az olmalıdır. </a:t>
            </a:r>
          </a:p>
          <a:p>
            <a:pPr marL="250825" indent="457200" algn="just">
              <a:spcAft>
                <a:spcPts val="600"/>
              </a:spcAft>
              <a:buFont typeface="Wingdings" pitchFamily="2" charset="2"/>
              <a:buChar char="Ø"/>
            </a:pPr>
            <a:r>
              <a:rPr lang="tr-TR" sz="2200" dirty="0" err="1">
                <a:latin typeface="Times New Roman" pitchFamily="18" charset="0"/>
                <a:cs typeface="Times New Roman" pitchFamily="18" charset="0"/>
              </a:rPr>
              <a:t>Nozzle</a:t>
            </a:r>
            <a:r>
              <a:rPr lang="tr-TR" sz="2200" dirty="0">
                <a:latin typeface="Times New Roman" pitchFamily="18" charset="0"/>
                <a:cs typeface="Times New Roman" pitchFamily="18" charset="0"/>
              </a:rPr>
              <a:t> , </a:t>
            </a:r>
            <a:r>
              <a:rPr lang="tr-TR" sz="2200" dirty="0" err="1">
                <a:latin typeface="Times New Roman" pitchFamily="18" charset="0"/>
                <a:cs typeface="Times New Roman" pitchFamily="18" charset="0"/>
              </a:rPr>
              <a:t>Prob</a:t>
            </a:r>
            <a:r>
              <a:rPr lang="tr-TR" sz="2200" dirty="0">
                <a:latin typeface="Times New Roman" pitchFamily="18" charset="0"/>
                <a:cs typeface="Times New Roman" pitchFamily="18" charset="0"/>
              </a:rPr>
              <a:t>, Bağlantı elemanları ve filtre tutucu </a:t>
            </a:r>
            <a:r>
              <a:rPr lang="tr-TR" sz="2200" dirty="0" err="1">
                <a:latin typeface="Times New Roman" pitchFamily="18" charset="0"/>
                <a:cs typeface="Times New Roman" pitchFamily="18" charset="0"/>
              </a:rPr>
              <a:t>kuartz</a:t>
            </a:r>
            <a:r>
              <a:rPr lang="tr-TR" sz="2200" dirty="0">
                <a:latin typeface="Times New Roman" pitchFamily="18" charset="0"/>
                <a:cs typeface="Times New Roman" pitchFamily="18" charset="0"/>
              </a:rPr>
              <a:t>, cam veya titanyum malzemeden yapılmış olmalıdır.</a:t>
            </a:r>
          </a:p>
          <a:p>
            <a:pPr marL="250825" indent="457200" algn="just">
              <a:spcAft>
                <a:spcPts val="600"/>
              </a:spcAft>
              <a:buFont typeface="Wingdings" pitchFamily="2" charset="2"/>
              <a:buChar char="Ø"/>
            </a:pPr>
            <a:r>
              <a:rPr lang="tr-TR" sz="2200" dirty="0" err="1">
                <a:latin typeface="Times New Roman" pitchFamily="18" charset="0"/>
                <a:cs typeface="Times New Roman" pitchFamily="18" charset="0"/>
              </a:rPr>
              <a:t>Absorbans</a:t>
            </a:r>
            <a:r>
              <a:rPr lang="tr-TR" sz="2200" dirty="0">
                <a:latin typeface="Times New Roman" pitchFamily="18" charset="0"/>
                <a:cs typeface="Times New Roman" pitchFamily="18" charset="0"/>
              </a:rPr>
              <a:t> olarak genellikle  XAD-2 Reçine kullanılır.</a:t>
            </a:r>
          </a:p>
          <a:p>
            <a:pPr marL="250825" indent="457200" algn="just">
              <a:spcAft>
                <a:spcPts val="600"/>
              </a:spcAft>
              <a:buFont typeface="Wingdings" pitchFamily="2" charset="2"/>
              <a:buChar char="Ø"/>
            </a:pPr>
            <a:r>
              <a:rPr lang="tr-TR" sz="2200" dirty="0">
                <a:latin typeface="Times New Roman" pitchFamily="18" charset="0"/>
                <a:cs typeface="Times New Roman" pitchFamily="18" charset="0"/>
              </a:rPr>
              <a:t>Diğer katı </a:t>
            </a:r>
            <a:r>
              <a:rPr lang="tr-TR" sz="2200" dirty="0" err="1">
                <a:latin typeface="Times New Roman" pitchFamily="18" charset="0"/>
                <a:cs typeface="Times New Roman" pitchFamily="18" charset="0"/>
              </a:rPr>
              <a:t>absorbanslar</a:t>
            </a:r>
            <a:r>
              <a:rPr lang="tr-TR" sz="2200" dirty="0">
                <a:latin typeface="Times New Roman" pitchFamily="18" charset="0"/>
                <a:cs typeface="Times New Roman" pitchFamily="18" charset="0"/>
              </a:rPr>
              <a:t> ;PU Köpük ve </a:t>
            </a:r>
            <a:r>
              <a:rPr lang="tr-TR" sz="2200" dirty="0" err="1">
                <a:latin typeface="Times New Roman" pitchFamily="18" charset="0"/>
                <a:cs typeface="Times New Roman" pitchFamily="18" charset="0"/>
              </a:rPr>
              <a:t>Porapak</a:t>
            </a:r>
            <a:r>
              <a:rPr lang="tr-TR" sz="2200" dirty="0">
                <a:latin typeface="Times New Roman" pitchFamily="18" charset="0"/>
                <a:cs typeface="Times New Roman" pitchFamily="18" charset="0"/>
              </a:rPr>
              <a:t> PS </a:t>
            </a:r>
            <a:r>
              <a:rPr lang="tr-TR" sz="2200" dirty="0" err="1">
                <a:latin typeface="Times New Roman" pitchFamily="18" charset="0"/>
                <a:cs typeface="Times New Roman" pitchFamily="18" charset="0"/>
              </a:rPr>
              <a:t>dir</a:t>
            </a:r>
            <a:r>
              <a:rPr lang="tr-TR" sz="2200" dirty="0">
                <a:latin typeface="Times New Roman" pitchFamily="18" charset="0"/>
                <a:cs typeface="Times New Roman" pitchFamily="18" charset="0"/>
              </a:rPr>
              <a:t>.</a:t>
            </a:r>
          </a:p>
        </p:txBody>
      </p:sp>
      <p:sp>
        <p:nvSpPr>
          <p:cNvPr id="83972" name="Başlık 1"/>
          <p:cNvSpPr txBox="1">
            <a:spLocks/>
          </p:cNvSpPr>
          <p:nvPr/>
        </p:nvSpPr>
        <p:spPr bwMode="auto">
          <a:xfrm>
            <a:off x="0" y="0"/>
            <a:ext cx="9144000" cy="571500"/>
          </a:xfrm>
          <a:prstGeom prst="rect">
            <a:avLst/>
          </a:prstGeom>
          <a:noFill/>
          <a:ln w="9525">
            <a:noFill/>
            <a:miter lim="800000"/>
            <a:headEnd/>
            <a:tailEnd/>
          </a:ln>
        </p:spPr>
        <p:txBody>
          <a:bodyPr anchor="ctr"/>
          <a:lstStyle/>
          <a:p>
            <a:pPr algn="ctr" eaLnBrk="0" hangingPunct="0"/>
            <a:r>
              <a:rPr lang="tr-TR" sz="2800" b="1">
                <a:solidFill>
                  <a:srgbClr val="C00000"/>
                </a:solidFill>
                <a:latin typeface="Times New Roman" pitchFamily="18" charset="0"/>
                <a:cs typeface="Times New Roman" pitchFamily="18" charset="0"/>
              </a:rPr>
              <a:t>Dioksin ve furanlar (PCDD/PCDF)</a:t>
            </a:r>
            <a:endParaRPr lang="tr-TR" altLang="tr-TR" sz="280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5 Dikdörtgen"/>
          <p:cNvSpPr>
            <a:spLocks noChangeArrowheads="1"/>
          </p:cNvSpPr>
          <p:nvPr/>
        </p:nvSpPr>
        <p:spPr bwMode="auto">
          <a:xfrm>
            <a:off x="457200" y="3581400"/>
            <a:ext cx="4572000" cy="369888"/>
          </a:xfrm>
          <a:prstGeom prst="rect">
            <a:avLst/>
          </a:prstGeom>
          <a:noFill/>
          <a:ln w="9525">
            <a:noFill/>
            <a:miter lim="800000"/>
            <a:headEnd/>
            <a:tailEnd/>
          </a:ln>
        </p:spPr>
        <p:txBody>
          <a:bodyPr>
            <a:spAutoFit/>
          </a:bodyPr>
          <a:lstStyle/>
          <a:p>
            <a:endParaRPr lang="tr-TR"/>
          </a:p>
        </p:txBody>
      </p:sp>
      <p:sp>
        <p:nvSpPr>
          <p:cNvPr id="84995" name="9 Metin kutusu"/>
          <p:cNvSpPr txBox="1">
            <a:spLocks noChangeArrowheads="1"/>
          </p:cNvSpPr>
          <p:nvPr/>
        </p:nvSpPr>
        <p:spPr bwMode="auto">
          <a:xfrm>
            <a:off x="152400" y="736600"/>
            <a:ext cx="8915400" cy="1277938"/>
          </a:xfrm>
          <a:prstGeom prst="rect">
            <a:avLst/>
          </a:prstGeom>
          <a:noFill/>
          <a:ln w="9525">
            <a:noFill/>
            <a:miter lim="800000"/>
            <a:headEnd/>
            <a:tailEnd/>
          </a:ln>
        </p:spPr>
        <p:txBody>
          <a:bodyPr>
            <a:spAutoFit/>
          </a:bodyPr>
          <a:lstStyle/>
          <a:p>
            <a:pPr marL="250825" indent="457200" algn="just">
              <a:spcAft>
                <a:spcPts val="600"/>
              </a:spcAft>
              <a:buFont typeface="Wingdings" pitchFamily="2" charset="2"/>
              <a:buChar char="Ø"/>
            </a:pPr>
            <a:r>
              <a:rPr lang="tr-TR" b="1">
                <a:latin typeface="Times New Roman" pitchFamily="18" charset="0"/>
                <a:cs typeface="Times New Roman" pitchFamily="18" charset="0"/>
              </a:rPr>
              <a:t>Numuneler,  ışıktan korunarak, 4°C'nin altında depolamaya uygun bir yerde muhafaza edilir. Numune bulunduran her bir kap için, gerekli kayıtlar tutulmalıdır.</a:t>
            </a:r>
          </a:p>
          <a:p>
            <a:pPr marL="250825" indent="457200" algn="just">
              <a:spcAft>
                <a:spcPts val="600"/>
              </a:spcAft>
              <a:buFont typeface="Wingdings" pitchFamily="2" charset="2"/>
              <a:buChar char="Ø"/>
            </a:pPr>
            <a:r>
              <a:rPr lang="tr-TR" b="1">
                <a:latin typeface="Times New Roman" pitchFamily="18" charset="0"/>
                <a:cs typeface="Times New Roman" pitchFamily="18" charset="0"/>
              </a:rPr>
              <a:t>Dioksin ve Furanların analizi </a:t>
            </a:r>
            <a:r>
              <a:rPr lang="en-US" b="1">
                <a:latin typeface="Times New Roman" pitchFamily="18" charset="0"/>
                <a:cs typeface="Times New Roman" pitchFamily="18" charset="0"/>
              </a:rPr>
              <a:t>Gas Chromatograph with high resolution Mass Spectrometer (GC-HRMS)</a:t>
            </a:r>
            <a:r>
              <a:rPr lang="tr-TR" b="1">
                <a:latin typeface="Times New Roman" pitchFamily="18" charset="0"/>
                <a:cs typeface="Times New Roman" pitchFamily="18" charset="0"/>
              </a:rPr>
              <a:t> ‘de yapılır.  </a:t>
            </a:r>
          </a:p>
        </p:txBody>
      </p:sp>
      <p:pic>
        <p:nvPicPr>
          <p:cNvPr id="84996" name="Picture 2" descr="C:\Users\mustafa.altundag\Desktop\EĞİTİM\hq gcms.jpg"/>
          <p:cNvPicPr>
            <a:picLocks noChangeAspect="1" noChangeArrowheads="1"/>
          </p:cNvPicPr>
          <p:nvPr/>
        </p:nvPicPr>
        <p:blipFill>
          <a:blip r:embed="rId2" cstate="print"/>
          <a:srcRect/>
          <a:stretch>
            <a:fillRect/>
          </a:stretch>
        </p:blipFill>
        <p:spPr bwMode="auto">
          <a:xfrm>
            <a:off x="990600" y="1985963"/>
            <a:ext cx="6376988" cy="4135437"/>
          </a:xfrm>
          <a:prstGeom prst="rect">
            <a:avLst/>
          </a:prstGeom>
          <a:noFill/>
          <a:ln w="9525">
            <a:noFill/>
            <a:miter lim="800000"/>
            <a:headEnd/>
            <a:tailEnd/>
          </a:ln>
        </p:spPr>
      </p:pic>
      <p:sp>
        <p:nvSpPr>
          <p:cNvPr id="84997" name="Metin kutusu 1"/>
          <p:cNvSpPr txBox="1">
            <a:spLocks noChangeArrowheads="1"/>
          </p:cNvSpPr>
          <p:nvPr/>
        </p:nvSpPr>
        <p:spPr bwMode="auto">
          <a:xfrm>
            <a:off x="755650" y="6308725"/>
            <a:ext cx="7920038" cy="369888"/>
          </a:xfrm>
          <a:prstGeom prst="rect">
            <a:avLst/>
          </a:prstGeom>
          <a:noFill/>
          <a:ln w="9525">
            <a:noFill/>
            <a:miter lim="800000"/>
            <a:headEnd/>
            <a:tailEnd/>
          </a:ln>
        </p:spPr>
        <p:txBody>
          <a:bodyPr>
            <a:spAutoFit/>
          </a:bodyPr>
          <a:lstStyle/>
          <a:p>
            <a:r>
              <a:rPr lang="en-US" i="1"/>
              <a:t>Gas Chromatograph with high resolution Mass Spectrometer (GC-HRMS)</a:t>
            </a:r>
            <a:endParaRPr lang="tr-TR"/>
          </a:p>
        </p:txBody>
      </p:sp>
      <p:sp>
        <p:nvSpPr>
          <p:cNvPr id="84998" name="Başlık 1"/>
          <p:cNvSpPr txBox="1">
            <a:spLocks/>
          </p:cNvSpPr>
          <p:nvPr/>
        </p:nvSpPr>
        <p:spPr bwMode="auto">
          <a:xfrm>
            <a:off x="0" y="0"/>
            <a:ext cx="9144000" cy="571500"/>
          </a:xfrm>
          <a:prstGeom prst="rect">
            <a:avLst/>
          </a:prstGeom>
          <a:noFill/>
          <a:ln w="9525">
            <a:noFill/>
            <a:miter lim="800000"/>
            <a:headEnd/>
            <a:tailEnd/>
          </a:ln>
        </p:spPr>
        <p:txBody>
          <a:bodyPr anchor="ctr"/>
          <a:lstStyle/>
          <a:p>
            <a:pPr algn="ctr" eaLnBrk="0" hangingPunct="0"/>
            <a:r>
              <a:rPr lang="tr-TR" sz="2800" b="1">
                <a:solidFill>
                  <a:srgbClr val="C00000"/>
                </a:solidFill>
                <a:latin typeface="Times New Roman" pitchFamily="18" charset="0"/>
                <a:cs typeface="Times New Roman" pitchFamily="18" charset="0"/>
              </a:rPr>
              <a:t>Dioksin ve furanlar (PCDD/PCDF)</a:t>
            </a:r>
            <a:endParaRPr lang="tr-TR" altLang="tr-TR" sz="280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Metin kutusu 1"/>
          <p:cNvSpPr txBox="1">
            <a:spLocks noChangeArrowheads="1"/>
          </p:cNvSpPr>
          <p:nvPr/>
        </p:nvSpPr>
        <p:spPr bwMode="auto">
          <a:xfrm>
            <a:off x="457200" y="765175"/>
            <a:ext cx="8362950" cy="461963"/>
          </a:xfrm>
          <a:prstGeom prst="rect">
            <a:avLst/>
          </a:prstGeom>
          <a:noFill/>
          <a:ln w="9525">
            <a:noFill/>
            <a:miter lim="800000"/>
            <a:headEnd/>
            <a:tailEnd/>
          </a:ln>
        </p:spPr>
        <p:txBody>
          <a:bodyPr>
            <a:spAutoFit/>
          </a:bodyPr>
          <a:lstStyle/>
          <a:p>
            <a:pPr algn="ctr"/>
            <a:r>
              <a:rPr lang="tr-TR" sz="2400" b="1">
                <a:solidFill>
                  <a:srgbClr val="FF0000"/>
                </a:solidFill>
                <a:latin typeface="Times New Roman" pitchFamily="18" charset="0"/>
                <a:cs typeface="Times New Roman" pitchFamily="18" charset="0"/>
              </a:rPr>
              <a:t>DİKKAT EDİLECEK HUSUSLAR</a:t>
            </a:r>
          </a:p>
        </p:txBody>
      </p:sp>
      <p:sp>
        <p:nvSpPr>
          <p:cNvPr id="86019" name="Metin kutusu 2"/>
          <p:cNvSpPr txBox="1">
            <a:spLocks noChangeArrowheads="1"/>
          </p:cNvSpPr>
          <p:nvPr/>
        </p:nvSpPr>
        <p:spPr bwMode="auto">
          <a:xfrm>
            <a:off x="4600575" y="1716088"/>
            <a:ext cx="3816350" cy="3786187"/>
          </a:xfrm>
          <a:prstGeom prst="rect">
            <a:avLst/>
          </a:prstGeom>
          <a:noFill/>
          <a:ln w="9525">
            <a:noFill/>
            <a:miter lim="800000"/>
            <a:headEnd/>
            <a:tailEnd/>
          </a:ln>
        </p:spPr>
        <p:txBody>
          <a:bodyPr>
            <a:spAutoFit/>
          </a:bodyPr>
          <a:lstStyle/>
          <a:p>
            <a:r>
              <a:rPr lang="tr-TR" sz="2400">
                <a:latin typeface="Times New Roman" pitchFamily="18" charset="0"/>
                <a:cs typeface="Times New Roman" pitchFamily="18" charset="0"/>
              </a:rPr>
              <a:t>XAD 2 şişelerine XAD 2 ler doldurulduktan sonra şişeler bir gün bekletilmeli, ertesi gün şişede XAD2’lerin üzeri tamamlanmalıdır. Daha sonrada yıkanmış cam yünü ile ağzı kapatılmalıdır.</a:t>
            </a:r>
          </a:p>
          <a:p>
            <a:r>
              <a:rPr lang="tr-TR" sz="2400">
                <a:latin typeface="Times New Roman" pitchFamily="18" charset="0"/>
                <a:cs typeface="Times New Roman" pitchFamily="18" charset="0"/>
              </a:rPr>
              <a:t>Şekilde gösterilen XAD2 şişesi doldurma yöntemi </a:t>
            </a:r>
            <a:r>
              <a:rPr lang="tr-TR" sz="2400" b="1">
                <a:solidFill>
                  <a:srgbClr val="FF0000"/>
                </a:solidFill>
                <a:latin typeface="Times New Roman" pitchFamily="18" charset="0"/>
                <a:cs typeface="Times New Roman" pitchFamily="18" charset="0"/>
              </a:rPr>
              <a:t>YANLIŞTIR.</a:t>
            </a:r>
          </a:p>
        </p:txBody>
      </p:sp>
      <p:pic>
        <p:nvPicPr>
          <p:cNvPr id="86020" name="Picture 3" descr="C:\Users\mustafa.altundag\Desktop\EĞİTİM\111\IMG-20160404-WA0004.jpg"/>
          <p:cNvPicPr>
            <a:picLocks noChangeAspect="1" noChangeArrowheads="1"/>
          </p:cNvPicPr>
          <p:nvPr/>
        </p:nvPicPr>
        <p:blipFill>
          <a:blip r:embed="rId2" cstate="print"/>
          <a:srcRect/>
          <a:stretch>
            <a:fillRect/>
          </a:stretch>
        </p:blipFill>
        <p:spPr bwMode="auto">
          <a:xfrm>
            <a:off x="379413" y="1423988"/>
            <a:ext cx="3759200" cy="5013325"/>
          </a:xfrm>
          <a:prstGeom prst="rect">
            <a:avLst/>
          </a:prstGeom>
          <a:noFill/>
          <a:ln w="9525">
            <a:noFill/>
            <a:miter lim="800000"/>
            <a:headEnd/>
            <a:tailEnd/>
          </a:ln>
        </p:spPr>
      </p:pic>
      <p:cxnSp>
        <p:nvCxnSpPr>
          <p:cNvPr id="6" name="Düz Bağlayıcı 5"/>
          <p:cNvCxnSpPr/>
          <p:nvPr/>
        </p:nvCxnSpPr>
        <p:spPr>
          <a:xfrm>
            <a:off x="0" y="995363"/>
            <a:ext cx="4859338" cy="5673725"/>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flipH="1">
            <a:off x="379413" y="1093788"/>
            <a:ext cx="4221162" cy="557530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86023" name="Başlık 1"/>
          <p:cNvSpPr txBox="1">
            <a:spLocks/>
          </p:cNvSpPr>
          <p:nvPr/>
        </p:nvSpPr>
        <p:spPr bwMode="auto">
          <a:xfrm>
            <a:off x="0" y="0"/>
            <a:ext cx="9144000" cy="571500"/>
          </a:xfrm>
          <a:prstGeom prst="rect">
            <a:avLst/>
          </a:prstGeom>
          <a:noFill/>
          <a:ln w="9525">
            <a:noFill/>
            <a:miter lim="800000"/>
            <a:headEnd/>
            <a:tailEnd/>
          </a:ln>
        </p:spPr>
        <p:txBody>
          <a:bodyPr anchor="ctr"/>
          <a:lstStyle/>
          <a:p>
            <a:pPr algn="ctr" eaLnBrk="0" hangingPunct="0"/>
            <a:r>
              <a:rPr lang="tr-TR" sz="2800" b="1">
                <a:solidFill>
                  <a:srgbClr val="C00000"/>
                </a:solidFill>
                <a:latin typeface="Times New Roman" pitchFamily="18" charset="0"/>
                <a:cs typeface="Times New Roman" pitchFamily="18" charset="0"/>
              </a:rPr>
              <a:t>Dioksin ve furanlar (PCDD/PCDF)</a:t>
            </a:r>
            <a:endParaRPr lang="tr-TR" altLang="tr-TR" sz="280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Metin kutusu 1"/>
          <p:cNvSpPr txBox="1">
            <a:spLocks noChangeArrowheads="1"/>
          </p:cNvSpPr>
          <p:nvPr/>
        </p:nvSpPr>
        <p:spPr bwMode="auto">
          <a:xfrm>
            <a:off x="457200" y="765175"/>
            <a:ext cx="8362950" cy="461963"/>
          </a:xfrm>
          <a:prstGeom prst="rect">
            <a:avLst/>
          </a:prstGeom>
          <a:noFill/>
          <a:ln w="9525">
            <a:noFill/>
            <a:miter lim="800000"/>
            <a:headEnd/>
            <a:tailEnd/>
          </a:ln>
        </p:spPr>
        <p:txBody>
          <a:bodyPr>
            <a:spAutoFit/>
          </a:bodyPr>
          <a:lstStyle/>
          <a:p>
            <a:pPr algn="ctr"/>
            <a:r>
              <a:rPr lang="tr-TR" sz="2400" b="1">
                <a:solidFill>
                  <a:srgbClr val="FF0000"/>
                </a:solidFill>
                <a:latin typeface="Times New Roman" pitchFamily="18" charset="0"/>
                <a:cs typeface="Times New Roman" pitchFamily="18" charset="0"/>
              </a:rPr>
              <a:t>DİKKAT EDİLECEK HUSUSLAR</a:t>
            </a:r>
          </a:p>
        </p:txBody>
      </p:sp>
      <p:sp>
        <p:nvSpPr>
          <p:cNvPr id="87043" name="Metin kutusu 2"/>
          <p:cNvSpPr txBox="1">
            <a:spLocks noChangeArrowheads="1"/>
          </p:cNvSpPr>
          <p:nvPr/>
        </p:nvSpPr>
        <p:spPr bwMode="auto">
          <a:xfrm>
            <a:off x="4603750" y="1193800"/>
            <a:ext cx="4383088" cy="2678113"/>
          </a:xfrm>
          <a:prstGeom prst="rect">
            <a:avLst/>
          </a:prstGeom>
          <a:noFill/>
          <a:ln w="9525">
            <a:noFill/>
            <a:miter lim="800000"/>
            <a:headEnd/>
            <a:tailEnd/>
          </a:ln>
        </p:spPr>
        <p:txBody>
          <a:bodyPr>
            <a:spAutoFit/>
          </a:bodyPr>
          <a:lstStyle/>
          <a:p>
            <a:r>
              <a:rPr lang="tr-TR" sz="2400">
                <a:latin typeface="Times New Roman" pitchFamily="18" charset="0"/>
                <a:cs typeface="Times New Roman" pitchFamily="18" charset="0"/>
              </a:rPr>
              <a:t>XAD2 taneciklerinin şişe içindeki dağılımı önemlidir. ŞEKİL-1 deki gibi arasında çok boşluk olan dağılım </a:t>
            </a:r>
            <a:r>
              <a:rPr lang="tr-TR" sz="2400">
                <a:solidFill>
                  <a:srgbClr val="FF0000"/>
                </a:solidFill>
                <a:latin typeface="Times New Roman" pitchFamily="18" charset="0"/>
                <a:cs typeface="Times New Roman" pitchFamily="18" charset="0"/>
              </a:rPr>
              <a:t>İSTENMEZ. Bu şekilde Gaz XAD2 ile temas etmeden yada çok az temas ederek geçebilir.</a:t>
            </a:r>
            <a:endParaRPr lang="tr-TR" sz="2400" b="1">
              <a:solidFill>
                <a:srgbClr val="FF0000"/>
              </a:solidFill>
              <a:latin typeface="Times New Roman" pitchFamily="18" charset="0"/>
              <a:cs typeface="Times New Roman" pitchFamily="18" charset="0"/>
            </a:endParaRPr>
          </a:p>
        </p:txBody>
      </p:sp>
      <p:sp>
        <p:nvSpPr>
          <p:cNvPr id="4" name="Oval 3"/>
          <p:cNvSpPr/>
          <p:nvPr/>
        </p:nvSpPr>
        <p:spPr>
          <a:xfrm>
            <a:off x="419100" y="1579563"/>
            <a:ext cx="369888"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 name="Oval 9"/>
          <p:cNvSpPr/>
          <p:nvPr/>
        </p:nvSpPr>
        <p:spPr>
          <a:xfrm>
            <a:off x="827088" y="1557338"/>
            <a:ext cx="371475" cy="358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Oval 10"/>
          <p:cNvSpPr/>
          <p:nvPr/>
        </p:nvSpPr>
        <p:spPr>
          <a:xfrm>
            <a:off x="1300163" y="1557338"/>
            <a:ext cx="371475" cy="358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2" name="Oval 11"/>
          <p:cNvSpPr/>
          <p:nvPr/>
        </p:nvSpPr>
        <p:spPr>
          <a:xfrm>
            <a:off x="1268413" y="2003425"/>
            <a:ext cx="369887"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4" name="Oval 13"/>
          <p:cNvSpPr/>
          <p:nvPr/>
        </p:nvSpPr>
        <p:spPr>
          <a:xfrm>
            <a:off x="827088" y="1955800"/>
            <a:ext cx="37147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5" name="Oval 14"/>
          <p:cNvSpPr/>
          <p:nvPr/>
        </p:nvSpPr>
        <p:spPr>
          <a:xfrm>
            <a:off x="1703388" y="2000250"/>
            <a:ext cx="371475" cy="358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6" name="Oval 15"/>
          <p:cNvSpPr/>
          <p:nvPr/>
        </p:nvSpPr>
        <p:spPr>
          <a:xfrm>
            <a:off x="2451100" y="1824038"/>
            <a:ext cx="369888"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7" name="Oval 16"/>
          <p:cNvSpPr/>
          <p:nvPr/>
        </p:nvSpPr>
        <p:spPr>
          <a:xfrm>
            <a:off x="2119313" y="2100263"/>
            <a:ext cx="369887"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8" name="Oval 17"/>
          <p:cNvSpPr/>
          <p:nvPr/>
        </p:nvSpPr>
        <p:spPr>
          <a:xfrm>
            <a:off x="1703388" y="1557338"/>
            <a:ext cx="371475" cy="358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9" name="Oval 18"/>
          <p:cNvSpPr/>
          <p:nvPr/>
        </p:nvSpPr>
        <p:spPr>
          <a:xfrm>
            <a:off x="415925" y="1955800"/>
            <a:ext cx="37147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0" name="Oval 19"/>
          <p:cNvSpPr/>
          <p:nvPr/>
        </p:nvSpPr>
        <p:spPr>
          <a:xfrm>
            <a:off x="2119313" y="1535113"/>
            <a:ext cx="369887"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1" name="Oval 20"/>
          <p:cNvSpPr/>
          <p:nvPr/>
        </p:nvSpPr>
        <p:spPr>
          <a:xfrm>
            <a:off x="338138" y="2352675"/>
            <a:ext cx="37147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2" name="Oval 21"/>
          <p:cNvSpPr/>
          <p:nvPr/>
        </p:nvSpPr>
        <p:spPr>
          <a:xfrm>
            <a:off x="930275" y="2359025"/>
            <a:ext cx="369888"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3" name="Oval 22"/>
          <p:cNvSpPr/>
          <p:nvPr/>
        </p:nvSpPr>
        <p:spPr>
          <a:xfrm>
            <a:off x="496888" y="5046663"/>
            <a:ext cx="369887"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4" name="Oval 23"/>
          <p:cNvSpPr/>
          <p:nvPr/>
        </p:nvSpPr>
        <p:spPr>
          <a:xfrm>
            <a:off x="2185988" y="5046663"/>
            <a:ext cx="369887"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5" name="Oval 24"/>
          <p:cNvSpPr/>
          <p:nvPr/>
        </p:nvSpPr>
        <p:spPr>
          <a:xfrm>
            <a:off x="922338" y="5056188"/>
            <a:ext cx="369887"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6" name="Oval 25"/>
          <p:cNvSpPr/>
          <p:nvPr/>
        </p:nvSpPr>
        <p:spPr>
          <a:xfrm>
            <a:off x="731838" y="5405438"/>
            <a:ext cx="369887"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7" name="Oval 26"/>
          <p:cNvSpPr/>
          <p:nvPr/>
        </p:nvSpPr>
        <p:spPr>
          <a:xfrm>
            <a:off x="1154113" y="5405438"/>
            <a:ext cx="37147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8" name="Oval 27"/>
          <p:cNvSpPr/>
          <p:nvPr/>
        </p:nvSpPr>
        <p:spPr>
          <a:xfrm>
            <a:off x="1985963" y="5407025"/>
            <a:ext cx="369887" cy="358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0" name="Oval 29"/>
          <p:cNvSpPr/>
          <p:nvPr/>
        </p:nvSpPr>
        <p:spPr>
          <a:xfrm>
            <a:off x="1343025" y="5056188"/>
            <a:ext cx="369888"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1" name="Oval 30"/>
          <p:cNvSpPr/>
          <p:nvPr/>
        </p:nvSpPr>
        <p:spPr>
          <a:xfrm>
            <a:off x="1573213" y="5405438"/>
            <a:ext cx="369887"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2" name="Oval 31"/>
          <p:cNvSpPr/>
          <p:nvPr/>
        </p:nvSpPr>
        <p:spPr>
          <a:xfrm>
            <a:off x="1771650" y="5046663"/>
            <a:ext cx="37147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3" name="Oval 32"/>
          <p:cNvSpPr/>
          <p:nvPr/>
        </p:nvSpPr>
        <p:spPr>
          <a:xfrm>
            <a:off x="1333500" y="2357438"/>
            <a:ext cx="369888"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4" name="Oval 33"/>
          <p:cNvSpPr/>
          <p:nvPr/>
        </p:nvSpPr>
        <p:spPr>
          <a:xfrm>
            <a:off x="1757363" y="2371725"/>
            <a:ext cx="369887"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51" name="Serbest Form 50"/>
          <p:cNvSpPr/>
          <p:nvPr/>
        </p:nvSpPr>
        <p:spPr>
          <a:xfrm>
            <a:off x="1141413" y="1352550"/>
            <a:ext cx="192087" cy="1781175"/>
          </a:xfrm>
          <a:custGeom>
            <a:avLst/>
            <a:gdLst>
              <a:gd name="connsiteX0" fmla="*/ 153448 w 191548"/>
              <a:gd name="connsiteY0" fmla="*/ 0 h 1781175"/>
              <a:gd name="connsiteX1" fmla="*/ 143923 w 191548"/>
              <a:gd name="connsiteY1" fmla="*/ 47625 h 1781175"/>
              <a:gd name="connsiteX2" fmla="*/ 124873 w 191548"/>
              <a:gd name="connsiteY2" fmla="*/ 104775 h 1781175"/>
              <a:gd name="connsiteX3" fmla="*/ 124873 w 191548"/>
              <a:gd name="connsiteY3" fmla="*/ 866775 h 1781175"/>
              <a:gd name="connsiteX4" fmla="*/ 134398 w 191548"/>
              <a:gd name="connsiteY4" fmla="*/ 942975 h 1781175"/>
              <a:gd name="connsiteX5" fmla="*/ 143923 w 191548"/>
              <a:gd name="connsiteY5" fmla="*/ 971550 h 1781175"/>
              <a:gd name="connsiteX6" fmla="*/ 153448 w 191548"/>
              <a:gd name="connsiteY6" fmla="*/ 1019175 h 1781175"/>
              <a:gd name="connsiteX7" fmla="*/ 162973 w 191548"/>
              <a:gd name="connsiteY7" fmla="*/ 1057275 h 1781175"/>
              <a:gd name="connsiteX8" fmla="*/ 172498 w 191548"/>
              <a:gd name="connsiteY8" fmla="*/ 1190625 h 1781175"/>
              <a:gd name="connsiteX9" fmla="*/ 191548 w 191548"/>
              <a:gd name="connsiteY9" fmla="*/ 1304925 h 1781175"/>
              <a:gd name="connsiteX10" fmla="*/ 182023 w 191548"/>
              <a:gd name="connsiteY10" fmla="*/ 1495425 h 1781175"/>
              <a:gd name="connsiteX11" fmla="*/ 172498 w 191548"/>
              <a:gd name="connsiteY11" fmla="*/ 1524000 h 1781175"/>
              <a:gd name="connsiteX12" fmla="*/ 115348 w 191548"/>
              <a:gd name="connsiteY12" fmla="*/ 1609725 h 1781175"/>
              <a:gd name="connsiteX13" fmla="*/ 96298 w 191548"/>
              <a:gd name="connsiteY13" fmla="*/ 1638300 h 1781175"/>
              <a:gd name="connsiteX14" fmla="*/ 67723 w 191548"/>
              <a:gd name="connsiteY14" fmla="*/ 1666875 h 1781175"/>
              <a:gd name="connsiteX15" fmla="*/ 48673 w 191548"/>
              <a:gd name="connsiteY15" fmla="*/ 1704975 h 1781175"/>
              <a:gd name="connsiteX16" fmla="*/ 1048 w 191548"/>
              <a:gd name="connsiteY16" fmla="*/ 1762125 h 1781175"/>
              <a:gd name="connsiteX17" fmla="*/ 1048 w 191548"/>
              <a:gd name="connsiteY17" fmla="*/ 1781175 h 178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548" h="1781175">
                <a:moveTo>
                  <a:pt x="153448" y="0"/>
                </a:moveTo>
                <a:cubicBezTo>
                  <a:pt x="150273" y="15875"/>
                  <a:pt x="148183" y="32006"/>
                  <a:pt x="143923" y="47625"/>
                </a:cubicBezTo>
                <a:cubicBezTo>
                  <a:pt x="138639" y="66998"/>
                  <a:pt x="124873" y="104775"/>
                  <a:pt x="124873" y="104775"/>
                </a:cubicBezTo>
                <a:cubicBezTo>
                  <a:pt x="109946" y="463025"/>
                  <a:pt x="109321" y="369098"/>
                  <a:pt x="124873" y="866775"/>
                </a:cubicBezTo>
                <a:cubicBezTo>
                  <a:pt x="125673" y="892360"/>
                  <a:pt x="129819" y="917790"/>
                  <a:pt x="134398" y="942975"/>
                </a:cubicBezTo>
                <a:cubicBezTo>
                  <a:pt x="136194" y="952853"/>
                  <a:pt x="141488" y="961810"/>
                  <a:pt x="143923" y="971550"/>
                </a:cubicBezTo>
                <a:cubicBezTo>
                  <a:pt x="147850" y="987256"/>
                  <a:pt x="149936" y="1003371"/>
                  <a:pt x="153448" y="1019175"/>
                </a:cubicBezTo>
                <a:cubicBezTo>
                  <a:pt x="156288" y="1031954"/>
                  <a:pt x="159798" y="1044575"/>
                  <a:pt x="162973" y="1057275"/>
                </a:cubicBezTo>
                <a:cubicBezTo>
                  <a:pt x="166148" y="1101725"/>
                  <a:pt x="168638" y="1146229"/>
                  <a:pt x="172498" y="1190625"/>
                </a:cubicBezTo>
                <a:cubicBezTo>
                  <a:pt x="180004" y="1276946"/>
                  <a:pt x="174023" y="1252351"/>
                  <a:pt x="191548" y="1304925"/>
                </a:cubicBezTo>
                <a:cubicBezTo>
                  <a:pt x="188373" y="1368425"/>
                  <a:pt x="187531" y="1432085"/>
                  <a:pt x="182023" y="1495425"/>
                </a:cubicBezTo>
                <a:cubicBezTo>
                  <a:pt x="181153" y="1505427"/>
                  <a:pt x="177374" y="1515223"/>
                  <a:pt x="172498" y="1524000"/>
                </a:cubicBezTo>
                <a:lnTo>
                  <a:pt x="115348" y="1609725"/>
                </a:lnTo>
                <a:cubicBezTo>
                  <a:pt x="108998" y="1619250"/>
                  <a:pt x="104393" y="1630205"/>
                  <a:pt x="96298" y="1638300"/>
                </a:cubicBezTo>
                <a:cubicBezTo>
                  <a:pt x="86773" y="1647825"/>
                  <a:pt x="75553" y="1655914"/>
                  <a:pt x="67723" y="1666875"/>
                </a:cubicBezTo>
                <a:cubicBezTo>
                  <a:pt x="59470" y="1678429"/>
                  <a:pt x="56926" y="1693421"/>
                  <a:pt x="48673" y="1704975"/>
                </a:cubicBezTo>
                <a:cubicBezTo>
                  <a:pt x="27040" y="1735261"/>
                  <a:pt x="14791" y="1727767"/>
                  <a:pt x="1048" y="1762125"/>
                </a:cubicBezTo>
                <a:cubicBezTo>
                  <a:pt x="-1310" y="1768021"/>
                  <a:pt x="1048" y="1774825"/>
                  <a:pt x="1048" y="178117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52" name="Serbest Form 51"/>
          <p:cNvSpPr/>
          <p:nvPr/>
        </p:nvSpPr>
        <p:spPr>
          <a:xfrm>
            <a:off x="2105025" y="1333500"/>
            <a:ext cx="647700" cy="1695450"/>
          </a:xfrm>
          <a:custGeom>
            <a:avLst/>
            <a:gdLst>
              <a:gd name="connsiteX0" fmla="*/ 28575 w 647700"/>
              <a:gd name="connsiteY0" fmla="*/ 0 h 1695527"/>
              <a:gd name="connsiteX1" fmla="*/ 19050 w 647700"/>
              <a:gd name="connsiteY1" fmla="*/ 161925 h 1695527"/>
              <a:gd name="connsiteX2" fmla="*/ 0 w 647700"/>
              <a:gd name="connsiteY2" fmla="*/ 609600 h 1695527"/>
              <a:gd name="connsiteX3" fmla="*/ 9525 w 647700"/>
              <a:gd name="connsiteY3" fmla="*/ 781050 h 1695527"/>
              <a:gd name="connsiteX4" fmla="*/ 28575 w 647700"/>
              <a:gd name="connsiteY4" fmla="*/ 838200 h 1695527"/>
              <a:gd name="connsiteX5" fmla="*/ 47625 w 647700"/>
              <a:gd name="connsiteY5" fmla="*/ 1085850 h 1695527"/>
              <a:gd name="connsiteX6" fmla="*/ 76200 w 647700"/>
              <a:gd name="connsiteY6" fmla="*/ 1152525 h 1695527"/>
              <a:gd name="connsiteX7" fmla="*/ 104775 w 647700"/>
              <a:gd name="connsiteY7" fmla="*/ 1171575 h 1695527"/>
              <a:gd name="connsiteX8" fmla="*/ 133350 w 647700"/>
              <a:gd name="connsiteY8" fmla="*/ 1200150 h 1695527"/>
              <a:gd name="connsiteX9" fmla="*/ 190500 w 647700"/>
              <a:gd name="connsiteY9" fmla="*/ 1238250 h 1695527"/>
              <a:gd name="connsiteX10" fmla="*/ 219075 w 647700"/>
              <a:gd name="connsiteY10" fmla="*/ 1257300 h 1695527"/>
              <a:gd name="connsiteX11" fmla="*/ 276225 w 647700"/>
              <a:gd name="connsiteY11" fmla="*/ 1295400 h 1695527"/>
              <a:gd name="connsiteX12" fmla="*/ 304800 w 647700"/>
              <a:gd name="connsiteY12" fmla="*/ 1314450 h 1695527"/>
              <a:gd name="connsiteX13" fmla="*/ 352425 w 647700"/>
              <a:gd name="connsiteY13" fmla="*/ 1362075 h 1695527"/>
              <a:gd name="connsiteX14" fmla="*/ 371475 w 647700"/>
              <a:gd name="connsiteY14" fmla="*/ 1390650 h 1695527"/>
              <a:gd name="connsiteX15" fmla="*/ 400050 w 647700"/>
              <a:gd name="connsiteY15" fmla="*/ 1409700 h 1695527"/>
              <a:gd name="connsiteX16" fmla="*/ 428625 w 647700"/>
              <a:gd name="connsiteY16" fmla="*/ 1438275 h 1695527"/>
              <a:gd name="connsiteX17" fmla="*/ 485775 w 647700"/>
              <a:gd name="connsiteY17" fmla="*/ 1476375 h 1695527"/>
              <a:gd name="connsiteX18" fmla="*/ 533400 w 647700"/>
              <a:gd name="connsiteY18" fmla="*/ 1543050 h 1695527"/>
              <a:gd name="connsiteX19" fmla="*/ 590550 w 647700"/>
              <a:gd name="connsiteY19" fmla="*/ 1609725 h 1695527"/>
              <a:gd name="connsiteX20" fmla="*/ 628650 w 647700"/>
              <a:gd name="connsiteY20" fmla="*/ 1666875 h 1695527"/>
              <a:gd name="connsiteX21" fmla="*/ 647700 w 647700"/>
              <a:gd name="connsiteY21" fmla="*/ 1695450 h 169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7700" h="1695527">
                <a:moveTo>
                  <a:pt x="28575" y="0"/>
                </a:moveTo>
                <a:cubicBezTo>
                  <a:pt x="25400" y="53975"/>
                  <a:pt x="21051" y="107894"/>
                  <a:pt x="19050" y="161925"/>
                </a:cubicBezTo>
                <a:cubicBezTo>
                  <a:pt x="2553" y="607347"/>
                  <a:pt x="22877" y="380825"/>
                  <a:pt x="0" y="609600"/>
                </a:cubicBezTo>
                <a:cubicBezTo>
                  <a:pt x="3175" y="666750"/>
                  <a:pt x="2425" y="724254"/>
                  <a:pt x="9525" y="781050"/>
                </a:cubicBezTo>
                <a:cubicBezTo>
                  <a:pt x="12016" y="800975"/>
                  <a:pt x="28575" y="838200"/>
                  <a:pt x="28575" y="838200"/>
                </a:cubicBezTo>
                <a:cubicBezTo>
                  <a:pt x="32850" y="910874"/>
                  <a:pt x="35819" y="1009109"/>
                  <a:pt x="47625" y="1085850"/>
                </a:cubicBezTo>
                <a:cubicBezTo>
                  <a:pt x="51600" y="1111685"/>
                  <a:pt x="57170" y="1133495"/>
                  <a:pt x="76200" y="1152525"/>
                </a:cubicBezTo>
                <a:cubicBezTo>
                  <a:pt x="84295" y="1160620"/>
                  <a:pt x="95981" y="1164246"/>
                  <a:pt x="104775" y="1171575"/>
                </a:cubicBezTo>
                <a:cubicBezTo>
                  <a:pt x="115123" y="1180199"/>
                  <a:pt x="122717" y="1191880"/>
                  <a:pt x="133350" y="1200150"/>
                </a:cubicBezTo>
                <a:cubicBezTo>
                  <a:pt x="151422" y="1214206"/>
                  <a:pt x="171450" y="1225550"/>
                  <a:pt x="190500" y="1238250"/>
                </a:cubicBezTo>
                <a:lnTo>
                  <a:pt x="219075" y="1257300"/>
                </a:lnTo>
                <a:lnTo>
                  <a:pt x="276225" y="1295400"/>
                </a:lnTo>
                <a:lnTo>
                  <a:pt x="304800" y="1314450"/>
                </a:lnTo>
                <a:cubicBezTo>
                  <a:pt x="355600" y="1390650"/>
                  <a:pt x="288925" y="1298575"/>
                  <a:pt x="352425" y="1362075"/>
                </a:cubicBezTo>
                <a:cubicBezTo>
                  <a:pt x="360520" y="1370170"/>
                  <a:pt x="363380" y="1382555"/>
                  <a:pt x="371475" y="1390650"/>
                </a:cubicBezTo>
                <a:cubicBezTo>
                  <a:pt x="379570" y="1398745"/>
                  <a:pt x="391256" y="1402371"/>
                  <a:pt x="400050" y="1409700"/>
                </a:cubicBezTo>
                <a:cubicBezTo>
                  <a:pt x="410398" y="1418324"/>
                  <a:pt x="417992" y="1430005"/>
                  <a:pt x="428625" y="1438275"/>
                </a:cubicBezTo>
                <a:cubicBezTo>
                  <a:pt x="446697" y="1452331"/>
                  <a:pt x="469586" y="1460186"/>
                  <a:pt x="485775" y="1476375"/>
                </a:cubicBezTo>
                <a:cubicBezTo>
                  <a:pt x="540249" y="1530849"/>
                  <a:pt x="491610" y="1476186"/>
                  <a:pt x="533400" y="1543050"/>
                </a:cubicBezTo>
                <a:cubicBezTo>
                  <a:pt x="581595" y="1620162"/>
                  <a:pt x="540959" y="1545966"/>
                  <a:pt x="590550" y="1609725"/>
                </a:cubicBezTo>
                <a:cubicBezTo>
                  <a:pt x="604606" y="1627797"/>
                  <a:pt x="621410" y="1645155"/>
                  <a:pt x="628650" y="1666875"/>
                </a:cubicBezTo>
                <a:cubicBezTo>
                  <a:pt x="639179" y="1698462"/>
                  <a:pt x="628135" y="1695450"/>
                  <a:pt x="647700" y="16954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54" name="Oval 53"/>
          <p:cNvSpPr/>
          <p:nvPr/>
        </p:nvSpPr>
        <p:spPr>
          <a:xfrm>
            <a:off x="523875" y="5761038"/>
            <a:ext cx="369888"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55" name="Oval 54"/>
          <p:cNvSpPr/>
          <p:nvPr/>
        </p:nvSpPr>
        <p:spPr>
          <a:xfrm>
            <a:off x="2212975" y="5761038"/>
            <a:ext cx="369888"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56" name="Oval 55"/>
          <p:cNvSpPr/>
          <p:nvPr/>
        </p:nvSpPr>
        <p:spPr>
          <a:xfrm>
            <a:off x="949325" y="5772150"/>
            <a:ext cx="37147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57" name="Oval 56"/>
          <p:cNvSpPr/>
          <p:nvPr/>
        </p:nvSpPr>
        <p:spPr>
          <a:xfrm>
            <a:off x="1370013" y="5772150"/>
            <a:ext cx="369887"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58" name="Oval 57"/>
          <p:cNvSpPr/>
          <p:nvPr/>
        </p:nvSpPr>
        <p:spPr>
          <a:xfrm>
            <a:off x="1800225" y="5761038"/>
            <a:ext cx="369888"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59" name="Düz Ok Bağlayıcısı 58"/>
          <p:cNvCxnSpPr/>
          <p:nvPr/>
        </p:nvCxnSpPr>
        <p:spPr>
          <a:xfrm flipH="1" flipV="1">
            <a:off x="2987675" y="2357438"/>
            <a:ext cx="1512888" cy="1000125"/>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Düz Ok Bağlayıcısı 63"/>
          <p:cNvCxnSpPr/>
          <p:nvPr/>
        </p:nvCxnSpPr>
        <p:spPr>
          <a:xfrm flipH="1">
            <a:off x="2752725" y="5226050"/>
            <a:ext cx="1581150" cy="358775"/>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7077" name="Metin kutusu 64"/>
          <p:cNvSpPr txBox="1">
            <a:spLocks noChangeArrowheads="1"/>
          </p:cNvSpPr>
          <p:nvPr/>
        </p:nvSpPr>
        <p:spPr bwMode="auto">
          <a:xfrm>
            <a:off x="4598988" y="4195763"/>
            <a:ext cx="4387850" cy="2308225"/>
          </a:xfrm>
          <a:prstGeom prst="rect">
            <a:avLst/>
          </a:prstGeom>
          <a:noFill/>
          <a:ln w="9525">
            <a:noFill/>
            <a:miter lim="800000"/>
            <a:headEnd/>
            <a:tailEnd/>
          </a:ln>
        </p:spPr>
        <p:txBody>
          <a:bodyPr>
            <a:spAutoFit/>
          </a:bodyPr>
          <a:lstStyle/>
          <a:p>
            <a:r>
              <a:rPr lang="tr-TR" sz="2400">
                <a:latin typeface="Times New Roman" pitchFamily="18" charset="0"/>
                <a:cs typeface="Times New Roman" pitchFamily="18" charset="0"/>
              </a:rPr>
              <a:t>XAD2 taneciklerinin şişe içindeki dağılımı önemlidir. ŞEKİL-2 deki gibi Tanecikler arasında üçgen kalacak şekilde dağılımı </a:t>
            </a:r>
            <a:r>
              <a:rPr lang="tr-TR" sz="2400">
                <a:solidFill>
                  <a:srgbClr val="FF0000"/>
                </a:solidFill>
                <a:latin typeface="Times New Roman" pitchFamily="18" charset="0"/>
                <a:cs typeface="Times New Roman" pitchFamily="18" charset="0"/>
              </a:rPr>
              <a:t>İSTENİR. </a:t>
            </a:r>
            <a:r>
              <a:rPr lang="tr-TR" sz="2400">
                <a:latin typeface="Times New Roman" pitchFamily="18" charset="0"/>
                <a:cs typeface="Times New Roman" pitchFamily="18" charset="0"/>
              </a:rPr>
              <a:t>Bu sayede Gazın XAD2 tanecikleri ile teması artar.</a:t>
            </a:r>
            <a:endParaRPr lang="tr-TR" sz="2400" b="1">
              <a:latin typeface="Times New Roman" pitchFamily="18" charset="0"/>
              <a:cs typeface="Times New Roman" pitchFamily="18" charset="0"/>
            </a:endParaRPr>
          </a:p>
        </p:txBody>
      </p:sp>
      <p:sp>
        <p:nvSpPr>
          <p:cNvPr id="87078" name="Metin kutusu 65"/>
          <p:cNvSpPr txBox="1">
            <a:spLocks noChangeArrowheads="1"/>
          </p:cNvSpPr>
          <p:nvPr/>
        </p:nvSpPr>
        <p:spPr bwMode="auto">
          <a:xfrm>
            <a:off x="681038" y="3429000"/>
            <a:ext cx="1955800" cy="369888"/>
          </a:xfrm>
          <a:prstGeom prst="rect">
            <a:avLst/>
          </a:prstGeom>
          <a:noFill/>
          <a:ln w="9525">
            <a:noFill/>
            <a:miter lim="800000"/>
            <a:headEnd/>
            <a:tailEnd/>
          </a:ln>
        </p:spPr>
        <p:txBody>
          <a:bodyPr>
            <a:spAutoFit/>
          </a:bodyPr>
          <a:lstStyle/>
          <a:p>
            <a:r>
              <a:rPr lang="tr-TR"/>
              <a:t>Şekil-1</a:t>
            </a:r>
          </a:p>
        </p:txBody>
      </p:sp>
      <p:sp>
        <p:nvSpPr>
          <p:cNvPr id="87079" name="Metin kutusu 67"/>
          <p:cNvSpPr txBox="1">
            <a:spLocks noChangeArrowheads="1"/>
          </p:cNvSpPr>
          <p:nvPr/>
        </p:nvSpPr>
        <p:spPr bwMode="auto">
          <a:xfrm>
            <a:off x="401638" y="6308725"/>
            <a:ext cx="1954212" cy="369888"/>
          </a:xfrm>
          <a:prstGeom prst="rect">
            <a:avLst/>
          </a:prstGeom>
          <a:noFill/>
          <a:ln w="9525">
            <a:noFill/>
            <a:miter lim="800000"/>
            <a:headEnd/>
            <a:tailEnd/>
          </a:ln>
        </p:spPr>
        <p:txBody>
          <a:bodyPr>
            <a:spAutoFit/>
          </a:bodyPr>
          <a:lstStyle/>
          <a:p>
            <a:r>
              <a:rPr lang="tr-TR"/>
              <a:t>Şekil-2</a:t>
            </a:r>
          </a:p>
        </p:txBody>
      </p:sp>
      <p:sp>
        <p:nvSpPr>
          <p:cNvPr id="41" name="Serbest Form 40"/>
          <p:cNvSpPr/>
          <p:nvPr/>
        </p:nvSpPr>
        <p:spPr>
          <a:xfrm flipH="1">
            <a:off x="731838" y="1193800"/>
            <a:ext cx="250825" cy="2220913"/>
          </a:xfrm>
          <a:custGeom>
            <a:avLst/>
            <a:gdLst>
              <a:gd name="connsiteX0" fmla="*/ 153448 w 191548"/>
              <a:gd name="connsiteY0" fmla="*/ 0 h 1781175"/>
              <a:gd name="connsiteX1" fmla="*/ 143923 w 191548"/>
              <a:gd name="connsiteY1" fmla="*/ 47625 h 1781175"/>
              <a:gd name="connsiteX2" fmla="*/ 124873 w 191548"/>
              <a:gd name="connsiteY2" fmla="*/ 104775 h 1781175"/>
              <a:gd name="connsiteX3" fmla="*/ 124873 w 191548"/>
              <a:gd name="connsiteY3" fmla="*/ 866775 h 1781175"/>
              <a:gd name="connsiteX4" fmla="*/ 134398 w 191548"/>
              <a:gd name="connsiteY4" fmla="*/ 942975 h 1781175"/>
              <a:gd name="connsiteX5" fmla="*/ 143923 w 191548"/>
              <a:gd name="connsiteY5" fmla="*/ 971550 h 1781175"/>
              <a:gd name="connsiteX6" fmla="*/ 153448 w 191548"/>
              <a:gd name="connsiteY6" fmla="*/ 1019175 h 1781175"/>
              <a:gd name="connsiteX7" fmla="*/ 162973 w 191548"/>
              <a:gd name="connsiteY7" fmla="*/ 1057275 h 1781175"/>
              <a:gd name="connsiteX8" fmla="*/ 172498 w 191548"/>
              <a:gd name="connsiteY8" fmla="*/ 1190625 h 1781175"/>
              <a:gd name="connsiteX9" fmla="*/ 191548 w 191548"/>
              <a:gd name="connsiteY9" fmla="*/ 1304925 h 1781175"/>
              <a:gd name="connsiteX10" fmla="*/ 182023 w 191548"/>
              <a:gd name="connsiteY10" fmla="*/ 1495425 h 1781175"/>
              <a:gd name="connsiteX11" fmla="*/ 172498 w 191548"/>
              <a:gd name="connsiteY11" fmla="*/ 1524000 h 1781175"/>
              <a:gd name="connsiteX12" fmla="*/ 115348 w 191548"/>
              <a:gd name="connsiteY12" fmla="*/ 1609725 h 1781175"/>
              <a:gd name="connsiteX13" fmla="*/ 96298 w 191548"/>
              <a:gd name="connsiteY13" fmla="*/ 1638300 h 1781175"/>
              <a:gd name="connsiteX14" fmla="*/ 67723 w 191548"/>
              <a:gd name="connsiteY14" fmla="*/ 1666875 h 1781175"/>
              <a:gd name="connsiteX15" fmla="*/ 48673 w 191548"/>
              <a:gd name="connsiteY15" fmla="*/ 1704975 h 1781175"/>
              <a:gd name="connsiteX16" fmla="*/ 1048 w 191548"/>
              <a:gd name="connsiteY16" fmla="*/ 1762125 h 1781175"/>
              <a:gd name="connsiteX17" fmla="*/ 1048 w 191548"/>
              <a:gd name="connsiteY17" fmla="*/ 1781175 h 178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548" h="1781175">
                <a:moveTo>
                  <a:pt x="153448" y="0"/>
                </a:moveTo>
                <a:cubicBezTo>
                  <a:pt x="150273" y="15875"/>
                  <a:pt x="148183" y="32006"/>
                  <a:pt x="143923" y="47625"/>
                </a:cubicBezTo>
                <a:cubicBezTo>
                  <a:pt x="138639" y="66998"/>
                  <a:pt x="124873" y="104775"/>
                  <a:pt x="124873" y="104775"/>
                </a:cubicBezTo>
                <a:cubicBezTo>
                  <a:pt x="109946" y="463025"/>
                  <a:pt x="109321" y="369098"/>
                  <a:pt x="124873" y="866775"/>
                </a:cubicBezTo>
                <a:cubicBezTo>
                  <a:pt x="125673" y="892360"/>
                  <a:pt x="129819" y="917790"/>
                  <a:pt x="134398" y="942975"/>
                </a:cubicBezTo>
                <a:cubicBezTo>
                  <a:pt x="136194" y="952853"/>
                  <a:pt x="141488" y="961810"/>
                  <a:pt x="143923" y="971550"/>
                </a:cubicBezTo>
                <a:cubicBezTo>
                  <a:pt x="147850" y="987256"/>
                  <a:pt x="149936" y="1003371"/>
                  <a:pt x="153448" y="1019175"/>
                </a:cubicBezTo>
                <a:cubicBezTo>
                  <a:pt x="156288" y="1031954"/>
                  <a:pt x="159798" y="1044575"/>
                  <a:pt x="162973" y="1057275"/>
                </a:cubicBezTo>
                <a:cubicBezTo>
                  <a:pt x="166148" y="1101725"/>
                  <a:pt x="168638" y="1146229"/>
                  <a:pt x="172498" y="1190625"/>
                </a:cubicBezTo>
                <a:cubicBezTo>
                  <a:pt x="180004" y="1276946"/>
                  <a:pt x="174023" y="1252351"/>
                  <a:pt x="191548" y="1304925"/>
                </a:cubicBezTo>
                <a:cubicBezTo>
                  <a:pt x="188373" y="1368425"/>
                  <a:pt x="187531" y="1432085"/>
                  <a:pt x="182023" y="1495425"/>
                </a:cubicBezTo>
                <a:cubicBezTo>
                  <a:pt x="181153" y="1505427"/>
                  <a:pt x="177374" y="1515223"/>
                  <a:pt x="172498" y="1524000"/>
                </a:cubicBezTo>
                <a:lnTo>
                  <a:pt x="115348" y="1609725"/>
                </a:lnTo>
                <a:cubicBezTo>
                  <a:pt x="108998" y="1619250"/>
                  <a:pt x="104393" y="1630205"/>
                  <a:pt x="96298" y="1638300"/>
                </a:cubicBezTo>
                <a:cubicBezTo>
                  <a:pt x="86773" y="1647825"/>
                  <a:pt x="75553" y="1655914"/>
                  <a:pt x="67723" y="1666875"/>
                </a:cubicBezTo>
                <a:cubicBezTo>
                  <a:pt x="59470" y="1678429"/>
                  <a:pt x="56926" y="1693421"/>
                  <a:pt x="48673" y="1704975"/>
                </a:cubicBezTo>
                <a:cubicBezTo>
                  <a:pt x="27040" y="1735261"/>
                  <a:pt x="14791" y="1727767"/>
                  <a:pt x="1048" y="1762125"/>
                </a:cubicBezTo>
                <a:cubicBezTo>
                  <a:pt x="-1310" y="1768021"/>
                  <a:pt x="1048" y="1774825"/>
                  <a:pt x="1048" y="178117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87081" name="Başlık 1"/>
          <p:cNvSpPr txBox="1">
            <a:spLocks/>
          </p:cNvSpPr>
          <p:nvPr/>
        </p:nvSpPr>
        <p:spPr bwMode="auto">
          <a:xfrm>
            <a:off x="0" y="0"/>
            <a:ext cx="9144000" cy="571500"/>
          </a:xfrm>
          <a:prstGeom prst="rect">
            <a:avLst/>
          </a:prstGeom>
          <a:noFill/>
          <a:ln w="9525">
            <a:noFill/>
            <a:miter lim="800000"/>
            <a:headEnd/>
            <a:tailEnd/>
          </a:ln>
        </p:spPr>
        <p:txBody>
          <a:bodyPr anchor="ctr"/>
          <a:lstStyle/>
          <a:p>
            <a:pPr algn="ctr" eaLnBrk="0" hangingPunct="0"/>
            <a:r>
              <a:rPr lang="tr-TR" sz="2800" b="1">
                <a:solidFill>
                  <a:srgbClr val="C00000"/>
                </a:solidFill>
                <a:latin typeface="Times New Roman" pitchFamily="18" charset="0"/>
                <a:cs typeface="Times New Roman" pitchFamily="18" charset="0"/>
              </a:rPr>
              <a:t>Dioksin ve furanlar (PCDD/PCDF)</a:t>
            </a:r>
            <a:endParaRPr lang="tr-TR" altLang="tr-TR" sz="280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Metin kutusu 1"/>
          <p:cNvSpPr txBox="1">
            <a:spLocks noChangeArrowheads="1"/>
          </p:cNvSpPr>
          <p:nvPr/>
        </p:nvSpPr>
        <p:spPr bwMode="auto">
          <a:xfrm>
            <a:off x="457200" y="765175"/>
            <a:ext cx="8362950" cy="461963"/>
          </a:xfrm>
          <a:prstGeom prst="rect">
            <a:avLst/>
          </a:prstGeom>
          <a:noFill/>
          <a:ln w="9525">
            <a:noFill/>
            <a:miter lim="800000"/>
            <a:headEnd/>
            <a:tailEnd/>
          </a:ln>
        </p:spPr>
        <p:txBody>
          <a:bodyPr>
            <a:spAutoFit/>
          </a:bodyPr>
          <a:lstStyle/>
          <a:p>
            <a:pPr algn="ctr"/>
            <a:r>
              <a:rPr lang="tr-TR" sz="2400" b="1">
                <a:solidFill>
                  <a:srgbClr val="FF0000"/>
                </a:solidFill>
                <a:latin typeface="Times New Roman" pitchFamily="18" charset="0"/>
                <a:cs typeface="Times New Roman" pitchFamily="18" charset="0"/>
              </a:rPr>
              <a:t>DİKKAT EDİLECEK HUSUSLAR</a:t>
            </a:r>
          </a:p>
        </p:txBody>
      </p:sp>
      <p:sp>
        <p:nvSpPr>
          <p:cNvPr id="88067" name="Metin kutusu 2"/>
          <p:cNvSpPr txBox="1">
            <a:spLocks noChangeArrowheads="1"/>
          </p:cNvSpPr>
          <p:nvPr/>
        </p:nvSpPr>
        <p:spPr bwMode="auto">
          <a:xfrm>
            <a:off x="5364163" y="1628775"/>
            <a:ext cx="2879725" cy="1938338"/>
          </a:xfrm>
          <a:prstGeom prst="rect">
            <a:avLst/>
          </a:prstGeom>
          <a:noFill/>
          <a:ln w="9525">
            <a:noFill/>
            <a:miter lim="800000"/>
            <a:headEnd/>
            <a:tailEnd/>
          </a:ln>
        </p:spPr>
        <p:txBody>
          <a:bodyPr>
            <a:spAutoFit/>
          </a:bodyPr>
          <a:lstStyle/>
          <a:p>
            <a:r>
              <a:rPr lang="tr-TR" sz="2400">
                <a:latin typeface="Times New Roman" pitchFamily="18" charset="0"/>
                <a:cs typeface="Times New Roman" pitchFamily="18" charset="0"/>
              </a:rPr>
              <a:t>XAD2 lerin bulunduğu örnekleme şişeleri alüminyum folyo ile </a:t>
            </a:r>
          </a:p>
          <a:p>
            <a:r>
              <a:rPr lang="tr-TR" sz="2400">
                <a:latin typeface="Times New Roman" pitchFamily="18" charset="0"/>
                <a:cs typeface="Times New Roman" pitchFamily="18" charset="0"/>
              </a:rPr>
              <a:t>ışıktan korunmalıdır.</a:t>
            </a:r>
          </a:p>
        </p:txBody>
      </p:sp>
      <p:pic>
        <p:nvPicPr>
          <p:cNvPr id="88068" name="Picture 2" descr="C:\Users\mustafa.altundag\Desktop\EĞİTİM\111\IMG-20160405-WA0006.jpg"/>
          <p:cNvPicPr>
            <a:picLocks noChangeAspect="1" noChangeArrowheads="1"/>
          </p:cNvPicPr>
          <p:nvPr/>
        </p:nvPicPr>
        <p:blipFill>
          <a:blip r:embed="rId2" cstate="print"/>
          <a:srcRect/>
          <a:stretch>
            <a:fillRect/>
          </a:stretch>
        </p:blipFill>
        <p:spPr bwMode="auto">
          <a:xfrm>
            <a:off x="469900" y="1227138"/>
            <a:ext cx="4030663" cy="5372100"/>
          </a:xfrm>
          <a:prstGeom prst="rect">
            <a:avLst/>
          </a:prstGeom>
          <a:noFill/>
          <a:ln w="9525">
            <a:noFill/>
            <a:miter lim="800000"/>
            <a:headEnd/>
            <a:tailEnd/>
          </a:ln>
        </p:spPr>
      </p:pic>
      <p:cxnSp>
        <p:nvCxnSpPr>
          <p:cNvPr id="5" name="Düz Ok Bağlayıcısı 4"/>
          <p:cNvCxnSpPr/>
          <p:nvPr/>
        </p:nvCxnSpPr>
        <p:spPr>
          <a:xfrm flipH="1">
            <a:off x="3851275" y="2492375"/>
            <a:ext cx="1368425" cy="2159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8070" name="Metin kutusu 9"/>
          <p:cNvSpPr txBox="1">
            <a:spLocks noChangeArrowheads="1"/>
          </p:cNvSpPr>
          <p:nvPr/>
        </p:nvSpPr>
        <p:spPr bwMode="auto">
          <a:xfrm>
            <a:off x="5549900" y="3930650"/>
            <a:ext cx="2881313" cy="2308225"/>
          </a:xfrm>
          <a:prstGeom prst="rect">
            <a:avLst/>
          </a:prstGeom>
          <a:noFill/>
          <a:ln w="9525">
            <a:noFill/>
            <a:miter lim="800000"/>
            <a:headEnd/>
            <a:tailEnd/>
          </a:ln>
        </p:spPr>
        <p:txBody>
          <a:bodyPr>
            <a:spAutoFit/>
          </a:bodyPr>
          <a:lstStyle/>
          <a:p>
            <a:r>
              <a:rPr lang="tr-TR" sz="2400">
                <a:latin typeface="Times New Roman" pitchFamily="18" charset="0"/>
                <a:cs typeface="Times New Roman" pitchFamily="18" charset="0"/>
              </a:rPr>
              <a:t>Filtre cam petri kabına alınmalı ve petri kapının etrafı TEFLON bantla iyice sarılarak sızdırmazlık sağlanmalıdır.</a:t>
            </a:r>
          </a:p>
        </p:txBody>
      </p:sp>
      <p:cxnSp>
        <p:nvCxnSpPr>
          <p:cNvPr id="11" name="Düz Ok Bağlayıcısı 10"/>
          <p:cNvCxnSpPr/>
          <p:nvPr/>
        </p:nvCxnSpPr>
        <p:spPr>
          <a:xfrm flipH="1">
            <a:off x="3635375" y="5589588"/>
            <a:ext cx="1914525" cy="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8072" name="Başlık 1"/>
          <p:cNvSpPr txBox="1">
            <a:spLocks/>
          </p:cNvSpPr>
          <p:nvPr/>
        </p:nvSpPr>
        <p:spPr bwMode="auto">
          <a:xfrm>
            <a:off x="0" y="0"/>
            <a:ext cx="9144000" cy="571500"/>
          </a:xfrm>
          <a:prstGeom prst="rect">
            <a:avLst/>
          </a:prstGeom>
          <a:noFill/>
          <a:ln w="9525">
            <a:noFill/>
            <a:miter lim="800000"/>
            <a:headEnd/>
            <a:tailEnd/>
          </a:ln>
        </p:spPr>
        <p:txBody>
          <a:bodyPr anchor="ctr"/>
          <a:lstStyle/>
          <a:p>
            <a:pPr algn="ctr" eaLnBrk="0" hangingPunct="0"/>
            <a:r>
              <a:rPr lang="tr-TR" sz="2800" b="1">
                <a:solidFill>
                  <a:srgbClr val="C00000"/>
                </a:solidFill>
                <a:latin typeface="Times New Roman" pitchFamily="18" charset="0"/>
                <a:cs typeface="Times New Roman" pitchFamily="18" charset="0"/>
              </a:rPr>
              <a:t>Dioksin ve furanlar (PCDD/PCDF)</a:t>
            </a:r>
            <a:endParaRPr lang="tr-TR" altLang="tr-TR" sz="280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Metin kutusu 1"/>
          <p:cNvSpPr txBox="1">
            <a:spLocks noChangeArrowheads="1"/>
          </p:cNvSpPr>
          <p:nvPr/>
        </p:nvSpPr>
        <p:spPr bwMode="auto">
          <a:xfrm>
            <a:off x="457200" y="765175"/>
            <a:ext cx="8362950" cy="461963"/>
          </a:xfrm>
          <a:prstGeom prst="rect">
            <a:avLst/>
          </a:prstGeom>
          <a:noFill/>
          <a:ln w="9525">
            <a:noFill/>
            <a:miter lim="800000"/>
            <a:headEnd/>
            <a:tailEnd/>
          </a:ln>
        </p:spPr>
        <p:txBody>
          <a:bodyPr>
            <a:spAutoFit/>
          </a:bodyPr>
          <a:lstStyle/>
          <a:p>
            <a:pPr algn="ctr"/>
            <a:r>
              <a:rPr lang="tr-TR" sz="2400" b="1">
                <a:solidFill>
                  <a:srgbClr val="FF0000"/>
                </a:solidFill>
                <a:latin typeface="Times New Roman" pitchFamily="18" charset="0"/>
                <a:cs typeface="Times New Roman" pitchFamily="18" charset="0"/>
              </a:rPr>
              <a:t>DİKKAT EDİLECEK HUSUSLAR</a:t>
            </a:r>
          </a:p>
        </p:txBody>
      </p:sp>
      <p:sp>
        <p:nvSpPr>
          <p:cNvPr id="89091" name="Metin kutusu 2"/>
          <p:cNvSpPr txBox="1">
            <a:spLocks noChangeArrowheads="1"/>
          </p:cNvSpPr>
          <p:nvPr/>
        </p:nvSpPr>
        <p:spPr bwMode="auto">
          <a:xfrm>
            <a:off x="4600575" y="1716088"/>
            <a:ext cx="3816350" cy="1200150"/>
          </a:xfrm>
          <a:prstGeom prst="rect">
            <a:avLst/>
          </a:prstGeom>
          <a:noFill/>
          <a:ln w="9525">
            <a:noFill/>
            <a:miter lim="800000"/>
            <a:headEnd/>
            <a:tailEnd/>
          </a:ln>
        </p:spPr>
        <p:txBody>
          <a:bodyPr>
            <a:spAutoFit/>
          </a:bodyPr>
          <a:lstStyle/>
          <a:p>
            <a:r>
              <a:rPr lang="tr-TR" sz="2400">
                <a:latin typeface="Times New Roman" pitchFamily="18" charset="0"/>
                <a:cs typeface="Times New Roman" pitchFamily="18" charset="0"/>
              </a:rPr>
              <a:t>XAD 2 şişelerine çözücü şişeleri uygun bir soğutucuda dik olarak taşınmalıdır.</a:t>
            </a:r>
            <a:endParaRPr lang="tr-TR" sz="2400" b="1">
              <a:solidFill>
                <a:srgbClr val="FF0000"/>
              </a:solidFill>
              <a:latin typeface="Times New Roman" pitchFamily="18" charset="0"/>
              <a:cs typeface="Times New Roman" pitchFamily="18" charset="0"/>
            </a:endParaRPr>
          </a:p>
        </p:txBody>
      </p:sp>
      <p:pic>
        <p:nvPicPr>
          <p:cNvPr id="89092" name="Picture 2" descr="C:\Users\mustafa.altundag\Desktop\EĞİTİM\111\IMG-20160405-WA0002.jpg"/>
          <p:cNvPicPr>
            <a:picLocks noChangeAspect="1" noChangeArrowheads="1"/>
          </p:cNvPicPr>
          <p:nvPr/>
        </p:nvPicPr>
        <p:blipFill>
          <a:blip r:embed="rId2" cstate="print"/>
          <a:srcRect/>
          <a:stretch>
            <a:fillRect/>
          </a:stretch>
        </p:blipFill>
        <p:spPr bwMode="auto">
          <a:xfrm>
            <a:off x="438150" y="1227138"/>
            <a:ext cx="3597275" cy="4795837"/>
          </a:xfrm>
          <a:prstGeom prst="rect">
            <a:avLst/>
          </a:prstGeom>
          <a:noFill/>
          <a:ln w="9525">
            <a:noFill/>
            <a:miter lim="800000"/>
            <a:headEnd/>
            <a:tailEnd/>
          </a:ln>
        </p:spPr>
      </p:pic>
      <p:sp>
        <p:nvSpPr>
          <p:cNvPr id="89093" name="Başlık 1"/>
          <p:cNvSpPr txBox="1">
            <a:spLocks/>
          </p:cNvSpPr>
          <p:nvPr/>
        </p:nvSpPr>
        <p:spPr bwMode="auto">
          <a:xfrm>
            <a:off x="0" y="0"/>
            <a:ext cx="9144000" cy="571500"/>
          </a:xfrm>
          <a:prstGeom prst="rect">
            <a:avLst/>
          </a:prstGeom>
          <a:noFill/>
          <a:ln w="9525">
            <a:noFill/>
            <a:miter lim="800000"/>
            <a:headEnd/>
            <a:tailEnd/>
          </a:ln>
        </p:spPr>
        <p:txBody>
          <a:bodyPr anchor="ctr"/>
          <a:lstStyle/>
          <a:p>
            <a:pPr algn="ctr" eaLnBrk="0" hangingPunct="0"/>
            <a:r>
              <a:rPr lang="tr-TR" sz="2800" b="1">
                <a:solidFill>
                  <a:srgbClr val="C00000"/>
                </a:solidFill>
                <a:latin typeface="Times New Roman" pitchFamily="18" charset="0"/>
                <a:cs typeface="Times New Roman" pitchFamily="18" charset="0"/>
              </a:rPr>
              <a:t>Dioksin ve furanlar (PCDD/PCDF)</a:t>
            </a:r>
            <a:endParaRPr lang="tr-TR" altLang="tr-TR" sz="280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Metin kutusu 1"/>
          <p:cNvSpPr txBox="1">
            <a:spLocks noChangeArrowheads="1"/>
          </p:cNvSpPr>
          <p:nvPr/>
        </p:nvSpPr>
        <p:spPr bwMode="auto">
          <a:xfrm>
            <a:off x="457200" y="765175"/>
            <a:ext cx="8362950" cy="461963"/>
          </a:xfrm>
          <a:prstGeom prst="rect">
            <a:avLst/>
          </a:prstGeom>
          <a:noFill/>
          <a:ln w="9525">
            <a:noFill/>
            <a:miter lim="800000"/>
            <a:headEnd/>
            <a:tailEnd/>
          </a:ln>
        </p:spPr>
        <p:txBody>
          <a:bodyPr>
            <a:spAutoFit/>
          </a:bodyPr>
          <a:lstStyle/>
          <a:p>
            <a:pPr algn="ctr"/>
            <a:r>
              <a:rPr lang="tr-TR" sz="2400" b="1">
                <a:solidFill>
                  <a:srgbClr val="FF0000"/>
                </a:solidFill>
                <a:latin typeface="Times New Roman" pitchFamily="18" charset="0"/>
                <a:cs typeface="Times New Roman" pitchFamily="18" charset="0"/>
              </a:rPr>
              <a:t>DİKKAT EDİLECEK HUSUSLAR</a:t>
            </a:r>
          </a:p>
        </p:txBody>
      </p:sp>
      <p:sp>
        <p:nvSpPr>
          <p:cNvPr id="90115" name="Metin kutusu 2"/>
          <p:cNvSpPr txBox="1">
            <a:spLocks noChangeArrowheads="1"/>
          </p:cNvSpPr>
          <p:nvPr/>
        </p:nvSpPr>
        <p:spPr bwMode="auto">
          <a:xfrm>
            <a:off x="4067175" y="1716088"/>
            <a:ext cx="4752975" cy="3786187"/>
          </a:xfrm>
          <a:prstGeom prst="rect">
            <a:avLst/>
          </a:prstGeom>
          <a:noFill/>
          <a:ln w="9525">
            <a:noFill/>
            <a:miter lim="800000"/>
            <a:headEnd/>
            <a:tailEnd/>
          </a:ln>
        </p:spPr>
        <p:txBody>
          <a:bodyPr>
            <a:spAutoFit/>
          </a:bodyPr>
          <a:lstStyle/>
          <a:p>
            <a:r>
              <a:rPr lang="tr-TR" sz="2400">
                <a:latin typeface="Times New Roman" pitchFamily="18" charset="0"/>
                <a:cs typeface="Times New Roman" pitchFamily="18" charset="0"/>
              </a:rPr>
              <a:t>Piyasadan XAD2 absorbanslar temizlenmiş yada temizlenmemiş olarak temin edilebilmektedir. TemizlenmemişXAD2’ler örneklemeden önce kesinlik ekstraksiyon işlemine tabi tutulmalı ve metot da anlatılan şekilde temizlenmelidir. Temizlenmemiş XAD2 ye yapılan örneklemelerde </a:t>
            </a:r>
            <a:r>
              <a:rPr lang="tr-TR" sz="2400" b="1">
                <a:solidFill>
                  <a:srgbClr val="FF0000"/>
                </a:solidFill>
                <a:latin typeface="Times New Roman" pitchFamily="18" charset="0"/>
                <a:cs typeface="Times New Roman" pitchFamily="18" charset="0"/>
              </a:rPr>
              <a:t>SONUÇ ALINMAZ.</a:t>
            </a:r>
          </a:p>
        </p:txBody>
      </p:sp>
      <p:sp>
        <p:nvSpPr>
          <p:cNvPr id="90116" name="AutoShape 4" descr="XAD2 ile ilgili görsel sonucu"/>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p>
        </p:txBody>
      </p:sp>
      <p:sp>
        <p:nvSpPr>
          <p:cNvPr id="90117" name="AutoShape 6" descr="XAD2 ile ilgili görsel sonucu"/>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tr-TR"/>
          </a:p>
        </p:txBody>
      </p:sp>
      <p:pic>
        <p:nvPicPr>
          <p:cNvPr id="90118" name="Picture 7"/>
          <p:cNvPicPr>
            <a:picLocks noChangeAspect="1" noChangeArrowheads="1"/>
          </p:cNvPicPr>
          <p:nvPr/>
        </p:nvPicPr>
        <p:blipFill>
          <a:blip r:embed="rId2" cstate="print"/>
          <a:srcRect/>
          <a:stretch>
            <a:fillRect/>
          </a:stretch>
        </p:blipFill>
        <p:spPr bwMode="auto">
          <a:xfrm>
            <a:off x="722313" y="1500188"/>
            <a:ext cx="2333625" cy="1962150"/>
          </a:xfrm>
          <a:prstGeom prst="rect">
            <a:avLst/>
          </a:prstGeom>
          <a:noFill/>
          <a:ln w="9525">
            <a:noFill/>
            <a:miter lim="800000"/>
            <a:headEnd/>
            <a:tailEnd/>
          </a:ln>
          <a:effectLst/>
        </p:spPr>
      </p:pic>
      <p:pic>
        <p:nvPicPr>
          <p:cNvPr id="90119" name="Picture 9" descr="http://www.bio-equip.com/img2010/103713.jpg"/>
          <p:cNvPicPr>
            <a:picLocks noChangeAspect="1" noChangeArrowheads="1"/>
          </p:cNvPicPr>
          <p:nvPr/>
        </p:nvPicPr>
        <p:blipFill>
          <a:blip r:embed="rId3" cstate="print"/>
          <a:srcRect/>
          <a:stretch>
            <a:fillRect/>
          </a:stretch>
        </p:blipFill>
        <p:spPr bwMode="auto">
          <a:xfrm>
            <a:off x="460375" y="4005263"/>
            <a:ext cx="2857500" cy="2143125"/>
          </a:xfrm>
          <a:prstGeom prst="rect">
            <a:avLst/>
          </a:prstGeom>
          <a:noFill/>
          <a:ln w="9525">
            <a:noFill/>
            <a:miter lim="800000"/>
            <a:headEnd/>
            <a:tailEnd/>
          </a:ln>
        </p:spPr>
      </p:pic>
      <p:sp>
        <p:nvSpPr>
          <p:cNvPr id="90120" name="Başlık 1"/>
          <p:cNvSpPr txBox="1">
            <a:spLocks/>
          </p:cNvSpPr>
          <p:nvPr/>
        </p:nvSpPr>
        <p:spPr bwMode="auto">
          <a:xfrm>
            <a:off x="0" y="0"/>
            <a:ext cx="9144000" cy="571500"/>
          </a:xfrm>
          <a:prstGeom prst="rect">
            <a:avLst/>
          </a:prstGeom>
          <a:noFill/>
          <a:ln w="9525">
            <a:noFill/>
            <a:miter lim="800000"/>
            <a:headEnd/>
            <a:tailEnd/>
          </a:ln>
        </p:spPr>
        <p:txBody>
          <a:bodyPr anchor="ctr"/>
          <a:lstStyle/>
          <a:p>
            <a:pPr algn="ctr" eaLnBrk="0" hangingPunct="0"/>
            <a:r>
              <a:rPr lang="tr-TR" sz="2800" b="1">
                <a:solidFill>
                  <a:srgbClr val="C00000"/>
                </a:solidFill>
                <a:latin typeface="Times New Roman" pitchFamily="18" charset="0"/>
                <a:cs typeface="Times New Roman" pitchFamily="18" charset="0"/>
              </a:rPr>
              <a:t>Dioksin ve furanlar (PCDD/PCDF)</a:t>
            </a:r>
            <a:endParaRPr lang="tr-TR" altLang="tr-TR" sz="280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Metin kutusu 1"/>
          <p:cNvSpPr txBox="1">
            <a:spLocks noChangeArrowheads="1"/>
          </p:cNvSpPr>
          <p:nvPr/>
        </p:nvSpPr>
        <p:spPr bwMode="auto">
          <a:xfrm>
            <a:off x="457200" y="765175"/>
            <a:ext cx="8362950" cy="461963"/>
          </a:xfrm>
          <a:prstGeom prst="rect">
            <a:avLst/>
          </a:prstGeom>
          <a:noFill/>
          <a:ln w="9525">
            <a:noFill/>
            <a:miter lim="800000"/>
            <a:headEnd/>
            <a:tailEnd/>
          </a:ln>
        </p:spPr>
        <p:txBody>
          <a:bodyPr>
            <a:spAutoFit/>
          </a:bodyPr>
          <a:lstStyle/>
          <a:p>
            <a:pPr algn="ctr"/>
            <a:r>
              <a:rPr lang="tr-TR" sz="2400" b="1">
                <a:solidFill>
                  <a:srgbClr val="FF0000"/>
                </a:solidFill>
                <a:latin typeface="Times New Roman" pitchFamily="18" charset="0"/>
                <a:cs typeface="Times New Roman" pitchFamily="18" charset="0"/>
              </a:rPr>
              <a:t>DİKKAT EDİLECEK HUSUSLAR</a:t>
            </a:r>
          </a:p>
        </p:txBody>
      </p:sp>
      <p:sp>
        <p:nvSpPr>
          <p:cNvPr id="91139" name="Metin kutusu 2"/>
          <p:cNvSpPr txBox="1">
            <a:spLocks noChangeArrowheads="1"/>
          </p:cNvSpPr>
          <p:nvPr/>
        </p:nvSpPr>
        <p:spPr bwMode="auto">
          <a:xfrm>
            <a:off x="155575" y="4076700"/>
            <a:ext cx="8664575" cy="1200150"/>
          </a:xfrm>
          <a:prstGeom prst="rect">
            <a:avLst/>
          </a:prstGeom>
          <a:noFill/>
          <a:ln w="9525">
            <a:noFill/>
            <a:miter lim="800000"/>
            <a:headEnd/>
            <a:tailEnd/>
          </a:ln>
        </p:spPr>
        <p:txBody>
          <a:bodyPr>
            <a:spAutoFit/>
          </a:bodyPr>
          <a:lstStyle/>
          <a:p>
            <a:r>
              <a:rPr lang="tr-TR" sz="2400">
                <a:latin typeface="Times New Roman" pitchFamily="18" charset="0"/>
                <a:cs typeface="Times New Roman" pitchFamily="18" charset="0"/>
              </a:rPr>
              <a:t>Sampling standartı örneklemeden önce </a:t>
            </a:r>
            <a:r>
              <a:rPr lang="tr-TR" sz="2400">
                <a:solidFill>
                  <a:srgbClr val="FF0000"/>
                </a:solidFill>
                <a:latin typeface="Times New Roman" pitchFamily="18" charset="0"/>
                <a:cs typeface="Times New Roman" pitchFamily="18" charset="0"/>
              </a:rPr>
              <a:t>KESİNLİKLE </a:t>
            </a:r>
            <a:r>
              <a:rPr lang="tr-TR" sz="2400">
                <a:latin typeface="Times New Roman" pitchFamily="18" charset="0"/>
                <a:cs typeface="Times New Roman" pitchFamily="18" charset="0"/>
              </a:rPr>
              <a:t>XAD2’ye enjekte edilmelidir. Geri kazanımı öğrenmek için bu standartın XAD2 ye enjekte edilmesi çok önemlidir. </a:t>
            </a:r>
            <a:endParaRPr lang="tr-TR" sz="2400" b="1">
              <a:solidFill>
                <a:srgbClr val="FF0000"/>
              </a:solidFill>
              <a:latin typeface="Times New Roman" pitchFamily="18" charset="0"/>
              <a:cs typeface="Times New Roman" pitchFamily="18" charset="0"/>
            </a:endParaRPr>
          </a:p>
        </p:txBody>
      </p:sp>
      <p:sp>
        <p:nvSpPr>
          <p:cNvPr id="91140" name="AutoShape 4" descr="XAD2 ile ilgili görsel sonucu"/>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p>
        </p:txBody>
      </p:sp>
      <p:sp>
        <p:nvSpPr>
          <p:cNvPr id="91141" name="AutoShape 6" descr="XAD2 ile ilgili görsel sonucu"/>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tr-TR"/>
          </a:p>
        </p:txBody>
      </p:sp>
      <p:graphicFrame>
        <p:nvGraphicFramePr>
          <p:cNvPr id="7" name="Tablo 6"/>
          <p:cNvGraphicFramePr>
            <a:graphicFrameLocks noGrp="1"/>
          </p:cNvGraphicFramePr>
          <p:nvPr/>
        </p:nvGraphicFramePr>
        <p:xfrm>
          <a:off x="671513" y="1227138"/>
          <a:ext cx="7932736" cy="2351776"/>
        </p:xfrm>
        <a:graphic>
          <a:graphicData uri="http://schemas.openxmlformats.org/drawingml/2006/table">
            <a:tbl>
              <a:tblPr firstRow="1" bandRow="1">
                <a:tableStyleId>{5C22544A-7EE6-4342-B048-85BDC9FD1C3A}</a:tableStyleId>
              </a:tblPr>
              <a:tblGrid>
                <a:gridCol w="2171907">
                  <a:extLst>
                    <a:ext uri="{9D8B030D-6E8A-4147-A177-3AD203B41FA5}">
                      <a16:colId xmlns:a16="http://schemas.microsoft.com/office/drawing/2014/main" val="20000"/>
                    </a:ext>
                  </a:extLst>
                </a:gridCol>
                <a:gridCol w="936135">
                  <a:extLst>
                    <a:ext uri="{9D8B030D-6E8A-4147-A177-3AD203B41FA5}">
                      <a16:colId xmlns:a16="http://schemas.microsoft.com/office/drawing/2014/main" val="20001"/>
                    </a:ext>
                  </a:extLst>
                </a:gridCol>
                <a:gridCol w="1296187">
                  <a:extLst>
                    <a:ext uri="{9D8B030D-6E8A-4147-A177-3AD203B41FA5}">
                      <a16:colId xmlns:a16="http://schemas.microsoft.com/office/drawing/2014/main" val="20002"/>
                    </a:ext>
                  </a:extLst>
                </a:gridCol>
                <a:gridCol w="1512218">
                  <a:extLst>
                    <a:ext uri="{9D8B030D-6E8A-4147-A177-3AD203B41FA5}">
                      <a16:colId xmlns:a16="http://schemas.microsoft.com/office/drawing/2014/main" val="20003"/>
                    </a:ext>
                  </a:extLst>
                </a:gridCol>
                <a:gridCol w="1008145">
                  <a:extLst>
                    <a:ext uri="{9D8B030D-6E8A-4147-A177-3AD203B41FA5}">
                      <a16:colId xmlns:a16="http://schemas.microsoft.com/office/drawing/2014/main" val="20004"/>
                    </a:ext>
                  </a:extLst>
                </a:gridCol>
                <a:gridCol w="1008144">
                  <a:extLst>
                    <a:ext uri="{9D8B030D-6E8A-4147-A177-3AD203B41FA5}">
                      <a16:colId xmlns:a16="http://schemas.microsoft.com/office/drawing/2014/main" val="20005"/>
                    </a:ext>
                  </a:extLst>
                </a:gridCol>
              </a:tblGrid>
              <a:tr h="944497">
                <a:tc>
                  <a:txBody>
                    <a:bodyPr/>
                    <a:lstStyle/>
                    <a:p>
                      <a:pPr algn="ctr"/>
                      <a:r>
                        <a:rPr lang="tr-TR" sz="1400" b="1" dirty="0" err="1" smtClean="0">
                          <a:solidFill>
                            <a:schemeClr val="tx1"/>
                          </a:solidFill>
                        </a:rPr>
                        <a:t>Sampling</a:t>
                      </a:r>
                      <a:r>
                        <a:rPr lang="tr-TR" sz="1400" b="1" dirty="0" smtClean="0">
                          <a:solidFill>
                            <a:schemeClr val="tx1"/>
                          </a:solidFill>
                        </a:rPr>
                        <a:t> Standart </a:t>
                      </a:r>
                      <a:r>
                        <a:rPr lang="en-US" sz="1400" u="none" strike="noStrike" kern="1200" baseline="30000" dirty="0" smtClean="0">
                          <a:solidFill>
                            <a:schemeClr val="tx1"/>
                          </a:solidFill>
                          <a:effectLst/>
                          <a:latin typeface="+mn-lt"/>
                          <a:ea typeface="+mn-ea"/>
                          <a:cs typeface="+mn-cs"/>
                        </a:rPr>
                        <a:t>13</a:t>
                      </a:r>
                      <a:r>
                        <a:rPr lang="en-US" sz="1400" u="none" strike="noStrike" kern="1200" dirty="0" smtClean="0">
                          <a:solidFill>
                            <a:schemeClr val="tx1"/>
                          </a:solidFill>
                          <a:effectLst/>
                          <a:latin typeface="+mn-lt"/>
                          <a:ea typeface="+mn-ea"/>
                          <a:cs typeface="+mn-cs"/>
                        </a:rPr>
                        <a:t>C</a:t>
                      </a:r>
                      <a:r>
                        <a:rPr lang="en-US" sz="1400" u="none" strike="noStrike" kern="1200" baseline="-25000" dirty="0" smtClean="0">
                          <a:solidFill>
                            <a:schemeClr val="tx1"/>
                          </a:solidFill>
                          <a:effectLst/>
                          <a:latin typeface="+mn-lt"/>
                          <a:ea typeface="+mn-ea"/>
                          <a:cs typeface="+mn-cs"/>
                        </a:rPr>
                        <a:t>12</a:t>
                      </a:r>
                      <a:r>
                        <a:rPr lang="tr-TR" sz="1400" u="none" strike="noStrike" kern="1200" baseline="-25000" dirty="0" smtClean="0">
                          <a:solidFill>
                            <a:schemeClr val="tx1"/>
                          </a:solidFill>
                          <a:effectLst/>
                          <a:latin typeface="+mn-lt"/>
                          <a:ea typeface="+mn-ea"/>
                          <a:cs typeface="+mn-cs"/>
                        </a:rPr>
                        <a:t> </a:t>
                      </a:r>
                      <a:r>
                        <a:rPr lang="tr-TR" sz="1400" dirty="0" smtClean="0">
                          <a:solidFill>
                            <a:schemeClr val="tx1"/>
                          </a:solidFill>
                        </a:rPr>
                        <a:t>EDF-4138-10</a:t>
                      </a:r>
                      <a:endParaRPr lang="tr-TR" sz="1400" b="1" dirty="0">
                        <a:solidFill>
                          <a:schemeClr val="tx1"/>
                        </a:solidFill>
                      </a:endParaRPr>
                    </a:p>
                  </a:txBody>
                  <a:tcPr marL="91443" marR="91443" marT="45701" marB="45701" anchor="ctr"/>
                </a:tc>
                <a:tc>
                  <a:txBody>
                    <a:bodyPr/>
                    <a:lstStyle/>
                    <a:p>
                      <a:pPr algn="ctr"/>
                      <a:r>
                        <a:rPr lang="tr-TR" sz="1400" b="1" dirty="0" err="1" smtClean="0">
                          <a:solidFill>
                            <a:schemeClr val="tx1"/>
                          </a:solidFill>
                        </a:rPr>
                        <a:t>Orig</a:t>
                      </a:r>
                      <a:r>
                        <a:rPr lang="tr-TR" sz="1400" b="1" dirty="0" smtClean="0">
                          <a:solidFill>
                            <a:schemeClr val="tx1"/>
                          </a:solidFill>
                        </a:rPr>
                        <a:t> </a:t>
                      </a:r>
                      <a:r>
                        <a:rPr lang="tr-TR" sz="1400" b="1" dirty="0" err="1" smtClean="0">
                          <a:solidFill>
                            <a:schemeClr val="tx1"/>
                          </a:solidFill>
                        </a:rPr>
                        <a:t>Conc</a:t>
                      </a:r>
                      <a:r>
                        <a:rPr lang="tr-TR" sz="1400" b="1" dirty="0" smtClean="0">
                          <a:solidFill>
                            <a:schemeClr val="tx1"/>
                          </a:solidFill>
                        </a:rPr>
                        <a:t>. (</a:t>
                      </a:r>
                      <a:r>
                        <a:rPr lang="tr-TR" sz="1400" b="1" dirty="0" err="1" smtClean="0">
                          <a:solidFill>
                            <a:schemeClr val="tx1"/>
                          </a:solidFill>
                        </a:rPr>
                        <a:t>pq</a:t>
                      </a:r>
                      <a:r>
                        <a:rPr lang="tr-TR" sz="1400" b="1" dirty="0" smtClean="0">
                          <a:solidFill>
                            <a:schemeClr val="tx1"/>
                          </a:solidFill>
                        </a:rPr>
                        <a:t>/</a:t>
                      </a:r>
                      <a:r>
                        <a:rPr lang="tr-TR" sz="1400" b="0" i="0" kern="1200" dirty="0" smtClean="0">
                          <a:solidFill>
                            <a:schemeClr val="tx1"/>
                          </a:solidFill>
                          <a:effectLst/>
                          <a:latin typeface="+mn-lt"/>
                          <a:ea typeface="+mn-ea"/>
                          <a:cs typeface="+mn-cs"/>
                        </a:rPr>
                        <a:t>µl)</a:t>
                      </a:r>
                      <a:endParaRPr lang="tr-TR" sz="1400" b="1" dirty="0">
                        <a:solidFill>
                          <a:schemeClr val="tx1"/>
                        </a:solidFill>
                      </a:endParaRPr>
                    </a:p>
                  </a:txBody>
                  <a:tcPr marL="91443" marR="91443" marT="45701" marB="45701" anchor="ctr"/>
                </a:tc>
                <a:tc>
                  <a:txBody>
                    <a:bodyPr/>
                    <a:lstStyle/>
                    <a:p>
                      <a:pPr algn="ctr"/>
                      <a:r>
                        <a:rPr lang="tr-TR" sz="1400" b="1" dirty="0" err="1" smtClean="0">
                          <a:solidFill>
                            <a:schemeClr val="tx1"/>
                          </a:solidFill>
                        </a:rPr>
                        <a:t>Dilition</a:t>
                      </a:r>
                      <a:r>
                        <a:rPr lang="tr-TR" sz="1400" b="1" dirty="0" smtClean="0">
                          <a:solidFill>
                            <a:schemeClr val="tx1"/>
                          </a:solidFill>
                        </a:rPr>
                        <a:t> </a:t>
                      </a:r>
                      <a:r>
                        <a:rPr lang="tr-TR" sz="1400" b="1" dirty="0" err="1" smtClean="0">
                          <a:solidFill>
                            <a:schemeClr val="tx1"/>
                          </a:solidFill>
                        </a:rPr>
                        <a:t>Factor</a:t>
                      </a:r>
                      <a:endParaRPr lang="tr-TR" sz="1400" b="1" dirty="0">
                        <a:solidFill>
                          <a:schemeClr val="tx1"/>
                        </a:solidFill>
                      </a:endParaRPr>
                    </a:p>
                  </a:txBody>
                  <a:tcPr marL="91443" marR="91443" marT="45701" marB="45701" anchor="ctr"/>
                </a:tc>
                <a:tc>
                  <a:txBody>
                    <a:bodyPr/>
                    <a:lstStyle/>
                    <a:p>
                      <a:pPr algn="ctr"/>
                      <a:r>
                        <a:rPr lang="tr-TR" sz="1400" b="1" dirty="0" err="1" smtClean="0">
                          <a:solidFill>
                            <a:schemeClr val="tx1"/>
                          </a:solidFill>
                        </a:rPr>
                        <a:t>Concentration</a:t>
                      </a:r>
                      <a:endParaRPr lang="tr-TR" sz="1400" b="1"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tr-TR" sz="1400" b="1" dirty="0" smtClean="0">
                          <a:solidFill>
                            <a:schemeClr val="tx1"/>
                          </a:solidFill>
                        </a:rPr>
                        <a:t>(</a:t>
                      </a:r>
                      <a:r>
                        <a:rPr lang="tr-TR" sz="1400" b="1" dirty="0" err="1" smtClean="0">
                          <a:solidFill>
                            <a:schemeClr val="tx1"/>
                          </a:solidFill>
                        </a:rPr>
                        <a:t>pq</a:t>
                      </a:r>
                      <a:r>
                        <a:rPr lang="tr-TR" sz="1400" b="1" dirty="0" smtClean="0">
                          <a:solidFill>
                            <a:schemeClr val="tx1"/>
                          </a:solidFill>
                        </a:rPr>
                        <a:t>/</a:t>
                      </a:r>
                      <a:r>
                        <a:rPr lang="tr-TR" sz="1400" b="0" i="0" kern="1200" dirty="0" smtClean="0">
                          <a:solidFill>
                            <a:schemeClr val="tx1"/>
                          </a:solidFill>
                          <a:effectLst/>
                          <a:latin typeface="+mn-lt"/>
                          <a:ea typeface="+mn-ea"/>
                          <a:cs typeface="+mn-cs"/>
                        </a:rPr>
                        <a:t>µl)</a:t>
                      </a:r>
                      <a:endParaRPr lang="tr-TR" sz="1400" b="1" dirty="0" smtClean="0">
                        <a:solidFill>
                          <a:schemeClr val="tx1"/>
                        </a:solidFill>
                      </a:endParaRPr>
                    </a:p>
                    <a:p>
                      <a:pPr algn="ctr"/>
                      <a:endParaRPr lang="tr-TR" sz="1400" b="1" dirty="0">
                        <a:solidFill>
                          <a:schemeClr val="tx1"/>
                        </a:solidFill>
                      </a:endParaRPr>
                    </a:p>
                  </a:txBody>
                  <a:tcPr marL="91443" marR="91443" marT="45701" marB="4570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dirty="0" err="1" smtClean="0">
                          <a:solidFill>
                            <a:schemeClr val="tx1"/>
                          </a:solidFill>
                        </a:rPr>
                        <a:t>Spike</a:t>
                      </a:r>
                      <a:r>
                        <a:rPr lang="tr-TR" sz="1400" b="1" dirty="0" smtClean="0">
                          <a:solidFill>
                            <a:schemeClr val="tx1"/>
                          </a:solidFill>
                        </a:rPr>
                        <a:t> Volume (</a:t>
                      </a:r>
                      <a:r>
                        <a:rPr lang="tr-TR" sz="1400" b="0" i="0" kern="1200" dirty="0" smtClean="0">
                          <a:solidFill>
                            <a:schemeClr val="tx1"/>
                          </a:solidFill>
                          <a:effectLst/>
                          <a:latin typeface="+mn-lt"/>
                          <a:ea typeface="+mn-ea"/>
                          <a:cs typeface="+mn-cs"/>
                        </a:rPr>
                        <a:t>µl)</a:t>
                      </a:r>
                      <a:endParaRPr lang="tr-TR" sz="1400" b="1" dirty="0" smtClean="0">
                        <a:solidFill>
                          <a:schemeClr val="tx1"/>
                        </a:solidFill>
                      </a:endParaRPr>
                    </a:p>
                    <a:p>
                      <a:pPr algn="ctr"/>
                      <a:endParaRPr lang="tr-TR" sz="1400" b="1" dirty="0">
                        <a:solidFill>
                          <a:schemeClr val="tx1"/>
                        </a:solidFill>
                      </a:endParaRPr>
                    </a:p>
                  </a:txBody>
                  <a:tcPr marL="91443" marR="91443" marT="45701" marB="45701" anchor="ctr"/>
                </a:tc>
                <a:tc>
                  <a:txBody>
                    <a:bodyPr/>
                    <a:lstStyle/>
                    <a:p>
                      <a:pPr algn="ctr"/>
                      <a:r>
                        <a:rPr lang="tr-TR" sz="1400" b="1" dirty="0" err="1" smtClean="0">
                          <a:solidFill>
                            <a:schemeClr val="tx1"/>
                          </a:solidFill>
                        </a:rPr>
                        <a:t>Amount</a:t>
                      </a:r>
                      <a:r>
                        <a:rPr lang="tr-TR" sz="1400" b="1" dirty="0" smtClean="0">
                          <a:solidFill>
                            <a:schemeClr val="tx1"/>
                          </a:solidFill>
                        </a:rPr>
                        <a:t> (</a:t>
                      </a:r>
                      <a:r>
                        <a:rPr lang="tr-TR" sz="1400" b="1" dirty="0" err="1" smtClean="0">
                          <a:solidFill>
                            <a:schemeClr val="tx1"/>
                          </a:solidFill>
                        </a:rPr>
                        <a:t>pg</a:t>
                      </a:r>
                      <a:r>
                        <a:rPr lang="tr-TR" sz="1400" b="1" dirty="0" smtClean="0">
                          <a:solidFill>
                            <a:schemeClr val="tx1"/>
                          </a:solidFill>
                        </a:rPr>
                        <a:t>)</a:t>
                      </a:r>
                      <a:endParaRPr lang="tr-TR" sz="1400" b="1" dirty="0">
                        <a:solidFill>
                          <a:schemeClr val="tx1"/>
                        </a:solidFill>
                      </a:endParaRPr>
                    </a:p>
                  </a:txBody>
                  <a:tcPr marL="91443" marR="91443" marT="45701" marB="45701" anchor="ctr"/>
                </a:tc>
                <a:extLst>
                  <a:ext uri="{0D108BD9-81ED-4DB2-BD59-A6C34878D82A}">
                    <a16:rowId xmlns:a16="http://schemas.microsoft.com/office/drawing/2014/main" val="10000"/>
                  </a:ext>
                </a:extLst>
              </a:tr>
              <a:tr h="370690">
                <a:tc>
                  <a:txBody>
                    <a:bodyPr/>
                    <a:lstStyle/>
                    <a:p>
                      <a:pPr algn="ctr"/>
                      <a:r>
                        <a:rPr lang="en-US" sz="1400" u="none" strike="noStrike" kern="1200" baseline="30000" dirty="0" smtClean="0">
                          <a:solidFill>
                            <a:schemeClr val="tx1"/>
                          </a:solidFill>
                          <a:effectLst/>
                          <a:latin typeface="+mn-lt"/>
                          <a:ea typeface="+mn-ea"/>
                          <a:cs typeface="+mn-cs"/>
                        </a:rPr>
                        <a:t>13</a:t>
                      </a:r>
                      <a:r>
                        <a:rPr lang="en-US" sz="1400" u="none" strike="noStrike" kern="1200" dirty="0" smtClean="0">
                          <a:solidFill>
                            <a:schemeClr val="tx1"/>
                          </a:solidFill>
                          <a:effectLst/>
                          <a:latin typeface="+mn-lt"/>
                          <a:ea typeface="+mn-ea"/>
                          <a:cs typeface="+mn-cs"/>
                        </a:rPr>
                        <a:t>C</a:t>
                      </a:r>
                      <a:r>
                        <a:rPr lang="en-US" sz="1400" u="none" strike="noStrike" kern="1200" baseline="-25000" dirty="0" smtClean="0">
                          <a:solidFill>
                            <a:schemeClr val="tx1"/>
                          </a:solidFill>
                          <a:effectLst/>
                          <a:latin typeface="+mn-lt"/>
                          <a:ea typeface="+mn-ea"/>
                          <a:cs typeface="+mn-cs"/>
                        </a:rPr>
                        <a:t>12</a:t>
                      </a:r>
                      <a:r>
                        <a:rPr lang="en-US" sz="1400" u="none" strike="noStrike" kern="1200" dirty="0" smtClean="0">
                          <a:solidFill>
                            <a:schemeClr val="tx1"/>
                          </a:solidFill>
                          <a:effectLst/>
                          <a:latin typeface="+mn-lt"/>
                          <a:ea typeface="+mn-ea"/>
                          <a:cs typeface="+mn-cs"/>
                        </a:rPr>
                        <a:t>-1,2,3,7,8-PeCDF</a:t>
                      </a:r>
                      <a:endParaRPr lang="tr-TR" sz="1400" b="1" dirty="0">
                        <a:solidFill>
                          <a:schemeClr val="tx1"/>
                        </a:solidFill>
                      </a:endParaRPr>
                    </a:p>
                  </a:txBody>
                  <a:tcPr marL="91443" marR="91443" marT="45701" marB="45701" anchor="ctr"/>
                </a:tc>
                <a:tc>
                  <a:txBody>
                    <a:bodyPr/>
                    <a:lstStyle/>
                    <a:p>
                      <a:pPr algn="ctr"/>
                      <a:r>
                        <a:rPr lang="tr-TR" sz="1400" b="1" dirty="0" smtClean="0">
                          <a:solidFill>
                            <a:schemeClr val="tx1"/>
                          </a:solidFill>
                        </a:rPr>
                        <a:t>100</a:t>
                      </a:r>
                      <a:endParaRPr lang="tr-TR" sz="1400" b="1" dirty="0">
                        <a:solidFill>
                          <a:schemeClr val="tx1"/>
                        </a:solidFill>
                      </a:endParaRPr>
                    </a:p>
                  </a:txBody>
                  <a:tcPr marL="91443" marR="91443" marT="45701" marB="45701" anchor="ctr"/>
                </a:tc>
                <a:tc>
                  <a:txBody>
                    <a:bodyPr/>
                    <a:lstStyle/>
                    <a:p>
                      <a:pPr algn="ctr"/>
                      <a:r>
                        <a:rPr lang="tr-TR" sz="1400" b="1" dirty="0" smtClean="0">
                          <a:solidFill>
                            <a:schemeClr val="tx1"/>
                          </a:solidFill>
                        </a:rPr>
                        <a:t>1:5 (1+4)</a:t>
                      </a:r>
                      <a:endParaRPr lang="tr-TR" sz="1400" b="1" dirty="0">
                        <a:solidFill>
                          <a:schemeClr val="tx1"/>
                        </a:solidFill>
                      </a:endParaRPr>
                    </a:p>
                  </a:txBody>
                  <a:tcPr marL="91443" marR="91443" marT="45701" marB="45701" anchor="ctr"/>
                </a:tc>
                <a:tc>
                  <a:txBody>
                    <a:bodyPr/>
                    <a:lstStyle/>
                    <a:p>
                      <a:pPr algn="ctr"/>
                      <a:r>
                        <a:rPr lang="tr-TR" sz="1400" b="1" dirty="0" smtClean="0">
                          <a:solidFill>
                            <a:schemeClr val="tx1"/>
                          </a:solidFill>
                        </a:rPr>
                        <a:t>20</a:t>
                      </a:r>
                      <a:endParaRPr lang="tr-TR" sz="1400" b="1" dirty="0">
                        <a:solidFill>
                          <a:schemeClr val="tx1"/>
                        </a:solidFill>
                      </a:endParaRPr>
                    </a:p>
                  </a:txBody>
                  <a:tcPr marL="91443" marR="91443" marT="45701" marB="45701" anchor="ctr"/>
                </a:tc>
                <a:tc>
                  <a:txBody>
                    <a:bodyPr/>
                    <a:lstStyle/>
                    <a:p>
                      <a:pPr algn="ctr"/>
                      <a:r>
                        <a:rPr lang="tr-TR" sz="1400" b="1" dirty="0" smtClean="0">
                          <a:solidFill>
                            <a:schemeClr val="tx1"/>
                          </a:solidFill>
                        </a:rPr>
                        <a:t>200</a:t>
                      </a:r>
                      <a:endParaRPr lang="tr-TR" sz="1400" b="1" dirty="0">
                        <a:solidFill>
                          <a:schemeClr val="tx1"/>
                        </a:solidFill>
                      </a:endParaRPr>
                    </a:p>
                  </a:txBody>
                  <a:tcPr marL="91443" marR="91443" marT="45701" marB="45701" anchor="ctr"/>
                </a:tc>
                <a:tc>
                  <a:txBody>
                    <a:bodyPr/>
                    <a:lstStyle/>
                    <a:p>
                      <a:pPr algn="ctr"/>
                      <a:r>
                        <a:rPr lang="tr-TR" sz="1400" b="1" dirty="0" smtClean="0">
                          <a:solidFill>
                            <a:schemeClr val="tx1"/>
                          </a:solidFill>
                        </a:rPr>
                        <a:t>4000</a:t>
                      </a:r>
                      <a:endParaRPr lang="tr-TR" sz="1400" b="1" dirty="0">
                        <a:solidFill>
                          <a:schemeClr val="tx1"/>
                        </a:solidFill>
                      </a:endParaRPr>
                    </a:p>
                  </a:txBody>
                  <a:tcPr marL="91443" marR="91443" marT="45701" marB="45701" anchor="ctr"/>
                </a:tc>
                <a:extLst>
                  <a:ext uri="{0D108BD9-81ED-4DB2-BD59-A6C34878D82A}">
                    <a16:rowId xmlns:a16="http://schemas.microsoft.com/office/drawing/2014/main" val="10001"/>
                  </a:ext>
                </a:extLst>
              </a:tr>
              <a:tr h="517950">
                <a:tc>
                  <a:txBody>
                    <a:bodyPr/>
                    <a:lstStyle/>
                    <a:p>
                      <a:pPr algn="ctr"/>
                      <a:r>
                        <a:rPr lang="en-US" sz="1400" u="none" strike="noStrike" kern="1200" baseline="30000" dirty="0" smtClean="0">
                          <a:solidFill>
                            <a:schemeClr val="tx1"/>
                          </a:solidFill>
                          <a:effectLst/>
                          <a:latin typeface="+mn-lt"/>
                          <a:ea typeface="+mn-ea"/>
                          <a:cs typeface="+mn-cs"/>
                        </a:rPr>
                        <a:t>13</a:t>
                      </a:r>
                      <a:r>
                        <a:rPr lang="en-US" sz="1400" u="none" strike="noStrike" kern="1200" dirty="0" smtClean="0">
                          <a:solidFill>
                            <a:schemeClr val="tx1"/>
                          </a:solidFill>
                          <a:effectLst/>
                          <a:latin typeface="+mn-lt"/>
                          <a:ea typeface="+mn-ea"/>
                          <a:cs typeface="+mn-cs"/>
                        </a:rPr>
                        <a:t>C</a:t>
                      </a:r>
                      <a:r>
                        <a:rPr lang="en-US" sz="1400" u="none" strike="noStrike" kern="1200" baseline="-25000" dirty="0" smtClean="0">
                          <a:solidFill>
                            <a:schemeClr val="tx1"/>
                          </a:solidFill>
                          <a:effectLst/>
                          <a:latin typeface="+mn-lt"/>
                          <a:ea typeface="+mn-ea"/>
                          <a:cs typeface="+mn-cs"/>
                        </a:rPr>
                        <a:t>12</a:t>
                      </a:r>
                      <a:r>
                        <a:rPr lang="en-US" sz="1400" u="none" strike="noStrike" kern="1200" dirty="0" smtClean="0">
                          <a:solidFill>
                            <a:schemeClr val="tx1"/>
                          </a:solidFill>
                          <a:effectLst/>
                          <a:latin typeface="+mn-lt"/>
                          <a:ea typeface="+mn-ea"/>
                          <a:cs typeface="+mn-cs"/>
                        </a:rPr>
                        <a:t>-1,2,3,7,8,9-HxCDF</a:t>
                      </a:r>
                      <a:endParaRPr lang="tr-TR" sz="1400" b="1" dirty="0">
                        <a:solidFill>
                          <a:schemeClr val="tx1"/>
                        </a:solidFill>
                      </a:endParaRPr>
                    </a:p>
                  </a:txBody>
                  <a:tcPr marL="91443" marR="91443" marT="45701" marB="45701" anchor="ctr"/>
                </a:tc>
                <a:tc>
                  <a:txBody>
                    <a:bodyPr/>
                    <a:lstStyle/>
                    <a:p>
                      <a:pPr algn="ctr"/>
                      <a:r>
                        <a:rPr lang="tr-TR" sz="1400" b="1" dirty="0" smtClean="0">
                          <a:solidFill>
                            <a:schemeClr val="tx1"/>
                          </a:solidFill>
                        </a:rPr>
                        <a:t>100</a:t>
                      </a:r>
                      <a:endParaRPr lang="tr-TR" sz="1400" b="1" dirty="0">
                        <a:solidFill>
                          <a:schemeClr val="tx1"/>
                        </a:solidFill>
                      </a:endParaRPr>
                    </a:p>
                  </a:txBody>
                  <a:tcPr marL="91443" marR="91443" marT="45701" marB="4570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dirty="0" smtClean="0">
                          <a:solidFill>
                            <a:schemeClr val="tx1"/>
                          </a:solidFill>
                        </a:rPr>
                        <a:t>1:5 (1+4)</a:t>
                      </a:r>
                    </a:p>
                    <a:p>
                      <a:pPr algn="ctr"/>
                      <a:endParaRPr lang="tr-TR" sz="1400" b="1" dirty="0">
                        <a:solidFill>
                          <a:schemeClr val="tx1"/>
                        </a:solidFill>
                      </a:endParaRPr>
                    </a:p>
                  </a:txBody>
                  <a:tcPr marL="91443" marR="91443" marT="45701" marB="45701" anchor="ctr"/>
                </a:tc>
                <a:tc>
                  <a:txBody>
                    <a:bodyPr/>
                    <a:lstStyle/>
                    <a:p>
                      <a:pPr algn="ctr"/>
                      <a:r>
                        <a:rPr lang="tr-TR" sz="1400" b="1" dirty="0" smtClean="0">
                          <a:solidFill>
                            <a:schemeClr val="tx1"/>
                          </a:solidFill>
                        </a:rPr>
                        <a:t>20</a:t>
                      </a:r>
                      <a:endParaRPr lang="tr-TR" sz="1400" b="1" dirty="0">
                        <a:solidFill>
                          <a:schemeClr val="tx1"/>
                        </a:solidFill>
                      </a:endParaRPr>
                    </a:p>
                  </a:txBody>
                  <a:tcPr marL="91443" marR="91443" marT="45701" marB="45701" anchor="ctr"/>
                </a:tc>
                <a:tc>
                  <a:txBody>
                    <a:bodyPr/>
                    <a:lstStyle/>
                    <a:p>
                      <a:pPr algn="ctr"/>
                      <a:r>
                        <a:rPr lang="tr-TR" sz="1400" b="1" dirty="0" smtClean="0">
                          <a:solidFill>
                            <a:schemeClr val="tx1"/>
                          </a:solidFill>
                        </a:rPr>
                        <a:t>200</a:t>
                      </a:r>
                      <a:endParaRPr lang="tr-TR" sz="1400" b="1" dirty="0">
                        <a:solidFill>
                          <a:schemeClr val="tx1"/>
                        </a:solidFill>
                      </a:endParaRPr>
                    </a:p>
                  </a:txBody>
                  <a:tcPr marL="91443" marR="91443" marT="45701" marB="45701" anchor="ctr"/>
                </a:tc>
                <a:tc>
                  <a:txBody>
                    <a:bodyPr/>
                    <a:lstStyle/>
                    <a:p>
                      <a:pPr algn="ctr"/>
                      <a:r>
                        <a:rPr lang="tr-TR" sz="1400" b="1" dirty="0" smtClean="0">
                          <a:solidFill>
                            <a:schemeClr val="tx1"/>
                          </a:solidFill>
                        </a:rPr>
                        <a:t>4000</a:t>
                      </a:r>
                      <a:endParaRPr lang="tr-TR" sz="1400" b="1" dirty="0">
                        <a:solidFill>
                          <a:schemeClr val="tx1"/>
                        </a:solidFill>
                      </a:endParaRPr>
                    </a:p>
                  </a:txBody>
                  <a:tcPr marL="91443" marR="91443" marT="45701" marB="45701" anchor="ctr"/>
                </a:tc>
                <a:extLst>
                  <a:ext uri="{0D108BD9-81ED-4DB2-BD59-A6C34878D82A}">
                    <a16:rowId xmlns:a16="http://schemas.microsoft.com/office/drawing/2014/main" val="10002"/>
                  </a:ext>
                </a:extLst>
              </a:tr>
              <a:tr h="517950">
                <a:tc>
                  <a:txBody>
                    <a:bodyPr/>
                    <a:lstStyle/>
                    <a:p>
                      <a:pPr algn="ctr"/>
                      <a:r>
                        <a:rPr lang="en-US" sz="1400" u="none" strike="noStrike" kern="1200" baseline="30000" dirty="0" smtClean="0">
                          <a:solidFill>
                            <a:schemeClr val="tx1"/>
                          </a:solidFill>
                          <a:effectLst/>
                          <a:latin typeface="+mn-lt"/>
                          <a:ea typeface="+mn-ea"/>
                          <a:cs typeface="+mn-cs"/>
                        </a:rPr>
                        <a:t>13</a:t>
                      </a:r>
                      <a:r>
                        <a:rPr lang="en-US" sz="1400" u="none" strike="noStrike" kern="1200" dirty="0" smtClean="0">
                          <a:solidFill>
                            <a:schemeClr val="tx1"/>
                          </a:solidFill>
                          <a:effectLst/>
                          <a:latin typeface="+mn-lt"/>
                          <a:ea typeface="+mn-ea"/>
                          <a:cs typeface="+mn-cs"/>
                        </a:rPr>
                        <a:t>C</a:t>
                      </a:r>
                      <a:r>
                        <a:rPr lang="en-US" sz="1400" u="none" strike="noStrike" kern="1200" baseline="-25000" dirty="0" smtClean="0">
                          <a:solidFill>
                            <a:schemeClr val="tx1"/>
                          </a:solidFill>
                          <a:effectLst/>
                          <a:latin typeface="+mn-lt"/>
                          <a:ea typeface="+mn-ea"/>
                          <a:cs typeface="+mn-cs"/>
                        </a:rPr>
                        <a:t>12</a:t>
                      </a:r>
                      <a:r>
                        <a:rPr lang="en-US" sz="1400" u="none" strike="noStrike" kern="1200" dirty="0" smtClean="0">
                          <a:solidFill>
                            <a:schemeClr val="tx1"/>
                          </a:solidFill>
                          <a:effectLst/>
                          <a:latin typeface="+mn-lt"/>
                          <a:ea typeface="+mn-ea"/>
                          <a:cs typeface="+mn-cs"/>
                        </a:rPr>
                        <a:t>-1,2,3,4,7,8,9-HpCDF</a:t>
                      </a:r>
                      <a:endParaRPr lang="tr-TR" sz="1400" b="1" dirty="0">
                        <a:solidFill>
                          <a:schemeClr val="tx1"/>
                        </a:solidFill>
                      </a:endParaRPr>
                    </a:p>
                  </a:txBody>
                  <a:tcPr marL="91443" marR="91443" marT="45701" marB="45701" anchor="ctr"/>
                </a:tc>
                <a:tc>
                  <a:txBody>
                    <a:bodyPr/>
                    <a:lstStyle/>
                    <a:p>
                      <a:pPr algn="ctr"/>
                      <a:r>
                        <a:rPr lang="tr-TR" sz="1400" b="1" dirty="0" smtClean="0">
                          <a:solidFill>
                            <a:schemeClr val="tx1"/>
                          </a:solidFill>
                        </a:rPr>
                        <a:t>200</a:t>
                      </a:r>
                      <a:endParaRPr lang="tr-TR" sz="1400" b="1" dirty="0">
                        <a:solidFill>
                          <a:schemeClr val="tx1"/>
                        </a:solidFill>
                      </a:endParaRPr>
                    </a:p>
                  </a:txBody>
                  <a:tcPr marL="91443" marR="91443" marT="45701" marB="4570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dirty="0" smtClean="0">
                          <a:solidFill>
                            <a:schemeClr val="tx1"/>
                          </a:solidFill>
                        </a:rPr>
                        <a:t>1:5 (1+4)</a:t>
                      </a:r>
                    </a:p>
                    <a:p>
                      <a:pPr algn="ctr"/>
                      <a:endParaRPr lang="tr-TR" sz="1400" b="1" dirty="0">
                        <a:solidFill>
                          <a:schemeClr val="tx1"/>
                        </a:solidFill>
                      </a:endParaRPr>
                    </a:p>
                  </a:txBody>
                  <a:tcPr marL="91443" marR="91443" marT="45701" marB="45701" anchor="ctr"/>
                </a:tc>
                <a:tc>
                  <a:txBody>
                    <a:bodyPr/>
                    <a:lstStyle/>
                    <a:p>
                      <a:pPr algn="ctr"/>
                      <a:r>
                        <a:rPr lang="tr-TR" sz="1400" b="1" dirty="0" smtClean="0">
                          <a:solidFill>
                            <a:schemeClr val="tx1"/>
                          </a:solidFill>
                        </a:rPr>
                        <a:t>40</a:t>
                      </a:r>
                      <a:endParaRPr lang="tr-TR" sz="1400" b="1" dirty="0">
                        <a:solidFill>
                          <a:schemeClr val="tx1"/>
                        </a:solidFill>
                      </a:endParaRPr>
                    </a:p>
                  </a:txBody>
                  <a:tcPr marL="91443" marR="91443" marT="45701" marB="45701" anchor="ctr"/>
                </a:tc>
                <a:tc>
                  <a:txBody>
                    <a:bodyPr/>
                    <a:lstStyle/>
                    <a:p>
                      <a:pPr algn="ctr"/>
                      <a:r>
                        <a:rPr lang="tr-TR" sz="1400" b="1" dirty="0" smtClean="0">
                          <a:solidFill>
                            <a:schemeClr val="tx1"/>
                          </a:solidFill>
                        </a:rPr>
                        <a:t>200</a:t>
                      </a:r>
                      <a:endParaRPr lang="tr-TR" sz="1400" b="1" dirty="0">
                        <a:solidFill>
                          <a:schemeClr val="tx1"/>
                        </a:solidFill>
                      </a:endParaRPr>
                    </a:p>
                  </a:txBody>
                  <a:tcPr marL="91443" marR="91443" marT="45701" marB="45701" anchor="ctr"/>
                </a:tc>
                <a:tc>
                  <a:txBody>
                    <a:bodyPr/>
                    <a:lstStyle/>
                    <a:p>
                      <a:pPr algn="ctr"/>
                      <a:r>
                        <a:rPr lang="tr-TR" sz="1400" b="1" dirty="0" smtClean="0">
                          <a:solidFill>
                            <a:schemeClr val="tx1"/>
                          </a:solidFill>
                        </a:rPr>
                        <a:t>8000</a:t>
                      </a:r>
                      <a:endParaRPr lang="tr-TR" sz="1400" b="1" dirty="0">
                        <a:solidFill>
                          <a:schemeClr val="tx1"/>
                        </a:solidFill>
                      </a:endParaRPr>
                    </a:p>
                  </a:txBody>
                  <a:tcPr marL="91443" marR="91443" marT="45701" marB="45701" anchor="ctr"/>
                </a:tc>
                <a:extLst>
                  <a:ext uri="{0D108BD9-81ED-4DB2-BD59-A6C34878D82A}">
                    <a16:rowId xmlns:a16="http://schemas.microsoft.com/office/drawing/2014/main" val="10003"/>
                  </a:ext>
                </a:extLst>
              </a:tr>
            </a:tbl>
          </a:graphicData>
        </a:graphic>
      </p:graphicFrame>
      <p:sp>
        <p:nvSpPr>
          <p:cNvPr id="91179" name="Başlık 1"/>
          <p:cNvSpPr txBox="1">
            <a:spLocks/>
          </p:cNvSpPr>
          <p:nvPr/>
        </p:nvSpPr>
        <p:spPr bwMode="auto">
          <a:xfrm>
            <a:off x="0" y="0"/>
            <a:ext cx="9144000" cy="571500"/>
          </a:xfrm>
          <a:prstGeom prst="rect">
            <a:avLst/>
          </a:prstGeom>
          <a:noFill/>
          <a:ln w="9525">
            <a:noFill/>
            <a:miter lim="800000"/>
            <a:headEnd/>
            <a:tailEnd/>
          </a:ln>
        </p:spPr>
        <p:txBody>
          <a:bodyPr anchor="ctr"/>
          <a:lstStyle/>
          <a:p>
            <a:pPr algn="ctr" eaLnBrk="0" hangingPunct="0"/>
            <a:r>
              <a:rPr lang="tr-TR" sz="2800" b="1">
                <a:solidFill>
                  <a:srgbClr val="C00000"/>
                </a:solidFill>
                <a:latin typeface="Times New Roman" pitchFamily="18" charset="0"/>
                <a:cs typeface="Times New Roman" pitchFamily="18" charset="0"/>
              </a:rPr>
              <a:t>Dioksin ve furanlar (PCDD/PCDF)</a:t>
            </a:r>
            <a:endParaRPr lang="tr-TR" altLang="tr-TR" sz="280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9 Metin kutusu"/>
          <p:cNvSpPr txBox="1">
            <a:spLocks noChangeArrowheads="1"/>
          </p:cNvSpPr>
          <p:nvPr/>
        </p:nvSpPr>
        <p:spPr bwMode="auto">
          <a:xfrm>
            <a:off x="304800" y="687388"/>
            <a:ext cx="8624888" cy="4154487"/>
          </a:xfrm>
          <a:prstGeom prst="rect">
            <a:avLst/>
          </a:prstGeom>
          <a:noFill/>
          <a:ln w="9525">
            <a:noFill/>
            <a:miter lim="800000"/>
            <a:headEnd/>
            <a:tailEnd/>
          </a:ln>
        </p:spPr>
        <p:txBody>
          <a:bodyPr>
            <a:spAutoFit/>
          </a:bodyPr>
          <a:lstStyle/>
          <a:p>
            <a:r>
              <a:rPr lang="tr-TR" altLang="tr-TR" sz="2400">
                <a:latin typeface="Times New Roman" pitchFamily="18" charset="0"/>
                <a:cs typeface="Times New Roman" pitchFamily="18" charset="0"/>
              </a:rPr>
              <a:t>PAH Örnekleme ve Tayininde kullanılan metotlar:</a:t>
            </a:r>
          </a:p>
          <a:p>
            <a:endParaRPr lang="tr-TR" altLang="tr-TR" sz="2400">
              <a:latin typeface="Times New Roman" pitchFamily="18" charset="0"/>
              <a:cs typeface="Times New Roman" pitchFamily="18" charset="0"/>
            </a:endParaRPr>
          </a:p>
          <a:p>
            <a:pPr>
              <a:buFont typeface="Wingdings" pitchFamily="2" charset="2"/>
              <a:buChar char="Ø"/>
            </a:pPr>
            <a:r>
              <a:rPr lang="tr-TR" altLang="tr-TR" sz="2400">
                <a:latin typeface="Times New Roman" pitchFamily="18" charset="0"/>
                <a:cs typeface="Times New Roman" pitchFamily="18" charset="0"/>
              </a:rPr>
              <a:t>ISO 11338-1: Sabit Kaynak Emisyonları: Gaz ve Parçacık Halindeki PAH’ların Belirlenmesi: Kısım 1: Örnekleme</a:t>
            </a:r>
          </a:p>
          <a:p>
            <a:endParaRPr lang="tr-TR" altLang="tr-TR" sz="2400">
              <a:latin typeface="Times New Roman" pitchFamily="18" charset="0"/>
              <a:cs typeface="Times New Roman" pitchFamily="18" charset="0"/>
            </a:endParaRPr>
          </a:p>
          <a:p>
            <a:pPr>
              <a:buFont typeface="Wingdings" pitchFamily="2" charset="2"/>
              <a:buChar char="Ø"/>
            </a:pPr>
            <a:r>
              <a:rPr lang="tr-TR" altLang="tr-TR" sz="2400">
                <a:latin typeface="Times New Roman" pitchFamily="18" charset="0"/>
                <a:cs typeface="Times New Roman" pitchFamily="18" charset="0"/>
              </a:rPr>
              <a:t>ISO 11338-2: Sabit Kaynak Emisyonları: Gaz ve Parçacık Halindeki PAH’ların Belirlenmesi: Kısım 2: Örnek Hazırlama, Temizleme ve Belirlenmesi</a:t>
            </a:r>
          </a:p>
          <a:p>
            <a:endParaRPr lang="tr-TR" altLang="tr-TR" sz="2400">
              <a:latin typeface="Times New Roman" pitchFamily="18" charset="0"/>
              <a:cs typeface="Times New Roman" pitchFamily="18" charset="0"/>
            </a:endParaRPr>
          </a:p>
          <a:p>
            <a:pPr algn="just"/>
            <a:r>
              <a:rPr lang="tr-TR" altLang="tr-TR" sz="2400">
                <a:latin typeface="Times New Roman" pitchFamily="18" charset="0"/>
                <a:cs typeface="Times New Roman" pitchFamily="18" charset="0"/>
              </a:rPr>
              <a:t>EPA 8100 Metodu: D</a:t>
            </a:r>
            <a:r>
              <a:rPr lang="en-US" sz="2400">
                <a:latin typeface="Times New Roman" pitchFamily="18" charset="0"/>
                <a:cs typeface="Times New Roman" pitchFamily="18" charset="0"/>
              </a:rPr>
              <a:t>etermine the concentration of certain</a:t>
            </a:r>
            <a:r>
              <a:rPr lang="tr-TR" sz="2400">
                <a:latin typeface="Times New Roman" pitchFamily="18" charset="0"/>
                <a:cs typeface="Times New Roman" pitchFamily="18" charset="0"/>
              </a:rPr>
              <a:t> polynuclear aromatic hydrocarbons (PAH)</a:t>
            </a:r>
            <a:endParaRPr lang="tr-TR" altLang="tr-TR" sz="2400">
              <a:latin typeface="Times New Roman" pitchFamily="18" charset="0"/>
              <a:cs typeface="Times New Roman" pitchFamily="18" charset="0"/>
            </a:endParaRPr>
          </a:p>
        </p:txBody>
      </p:sp>
      <p:sp>
        <p:nvSpPr>
          <p:cNvPr id="65539" name="Başlık 1"/>
          <p:cNvSpPr txBox="1">
            <a:spLocks/>
          </p:cNvSpPr>
          <p:nvPr/>
        </p:nvSpPr>
        <p:spPr bwMode="auto">
          <a:xfrm>
            <a:off x="0" y="0"/>
            <a:ext cx="9144000" cy="571500"/>
          </a:xfrm>
          <a:prstGeom prst="rect">
            <a:avLst/>
          </a:prstGeom>
          <a:noFill/>
          <a:ln w="9525">
            <a:noFill/>
            <a:miter lim="800000"/>
            <a:headEnd/>
            <a:tailEnd/>
          </a:ln>
        </p:spPr>
        <p:txBody>
          <a:bodyPr anchor="ctr"/>
          <a:lstStyle/>
          <a:p>
            <a:pPr algn="ctr" eaLnBrk="0" hangingPunct="0"/>
            <a:r>
              <a:rPr lang="tr-TR" sz="2800" b="1">
                <a:solidFill>
                  <a:srgbClr val="C00000"/>
                </a:solidFill>
                <a:latin typeface="Times New Roman" pitchFamily="18" charset="0"/>
                <a:cs typeface="Times New Roman" pitchFamily="18" charset="0"/>
              </a:rPr>
              <a:t>Polisiklik aromatik hidrokarbonlar (PAH)</a:t>
            </a:r>
            <a:endParaRPr lang="tr-TR" altLang="tr-TR" sz="280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Metin kutusu 1"/>
          <p:cNvSpPr txBox="1">
            <a:spLocks noChangeArrowheads="1"/>
          </p:cNvSpPr>
          <p:nvPr/>
        </p:nvSpPr>
        <p:spPr bwMode="auto">
          <a:xfrm>
            <a:off x="457200" y="765175"/>
            <a:ext cx="8362950" cy="461963"/>
          </a:xfrm>
          <a:prstGeom prst="rect">
            <a:avLst/>
          </a:prstGeom>
          <a:noFill/>
          <a:ln w="9525">
            <a:noFill/>
            <a:miter lim="800000"/>
            <a:headEnd/>
            <a:tailEnd/>
          </a:ln>
        </p:spPr>
        <p:txBody>
          <a:bodyPr>
            <a:spAutoFit/>
          </a:bodyPr>
          <a:lstStyle/>
          <a:p>
            <a:pPr algn="ctr"/>
            <a:r>
              <a:rPr lang="tr-TR" sz="2400" b="1">
                <a:solidFill>
                  <a:srgbClr val="FF0000"/>
                </a:solidFill>
                <a:latin typeface="Times New Roman" pitchFamily="18" charset="0"/>
                <a:cs typeface="Times New Roman" pitchFamily="18" charset="0"/>
              </a:rPr>
              <a:t>DİKKAT EDİLECEK HUSUSLAR</a:t>
            </a:r>
          </a:p>
        </p:txBody>
      </p:sp>
      <p:sp>
        <p:nvSpPr>
          <p:cNvPr id="92163" name="AutoShape 4" descr="XAD2 ile ilgili görsel sonucu"/>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p>
        </p:txBody>
      </p:sp>
      <p:sp>
        <p:nvSpPr>
          <p:cNvPr id="92164" name="AutoShape 6" descr="XAD2 ile ilgili görsel sonucu"/>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tr-TR"/>
          </a:p>
        </p:txBody>
      </p:sp>
      <p:sp>
        <p:nvSpPr>
          <p:cNvPr id="92165" name="Metin kutusu 5"/>
          <p:cNvSpPr txBox="1">
            <a:spLocks noChangeArrowheads="1"/>
          </p:cNvSpPr>
          <p:nvPr/>
        </p:nvSpPr>
        <p:spPr bwMode="auto">
          <a:xfrm>
            <a:off x="155575" y="1227138"/>
            <a:ext cx="8664575" cy="830262"/>
          </a:xfrm>
          <a:prstGeom prst="rect">
            <a:avLst/>
          </a:prstGeom>
          <a:noFill/>
          <a:ln w="9525">
            <a:noFill/>
            <a:miter lim="800000"/>
            <a:headEnd/>
            <a:tailEnd/>
          </a:ln>
        </p:spPr>
        <p:txBody>
          <a:bodyPr>
            <a:spAutoFit/>
          </a:bodyPr>
          <a:lstStyle/>
          <a:p>
            <a:r>
              <a:rPr lang="tr-TR" sz="2400">
                <a:latin typeface="Times New Roman" pitchFamily="18" charset="0"/>
                <a:cs typeface="Times New Roman" pitchFamily="18" charset="0"/>
              </a:rPr>
              <a:t>Örneklemeden sonra Analiz Laboratuvarına  gönderilen numunenin kabul formunda şu bilgiler olmalıdır:</a:t>
            </a:r>
          </a:p>
        </p:txBody>
      </p:sp>
      <p:sp>
        <p:nvSpPr>
          <p:cNvPr id="10" name="Metin kutusu 9"/>
          <p:cNvSpPr txBox="1"/>
          <p:nvPr/>
        </p:nvSpPr>
        <p:spPr>
          <a:xfrm>
            <a:off x="155575" y="2133600"/>
            <a:ext cx="8759825" cy="4800600"/>
          </a:xfrm>
          <a:prstGeom prst="rect">
            <a:avLst/>
          </a:prstGeom>
          <a:noFill/>
        </p:spPr>
        <p:txBody>
          <a:bodyPr>
            <a:spAutoFit/>
          </a:bodyPr>
          <a:lstStyle/>
          <a:p>
            <a:pPr marL="342900" indent="-342900">
              <a:buFont typeface="+mj-lt"/>
              <a:buAutoNum type="arabicPeriod"/>
              <a:defRPr/>
            </a:pPr>
            <a:r>
              <a:rPr lang="tr-TR" sz="2400" dirty="0">
                <a:latin typeface="Times New Roman" pitchFamily="18" charset="0"/>
                <a:cs typeface="Times New Roman" pitchFamily="18" charset="0"/>
              </a:rPr>
              <a:t>Analiz Metodu, </a:t>
            </a:r>
          </a:p>
          <a:p>
            <a:pPr marL="342900" indent="-342900">
              <a:buFont typeface="+mj-lt"/>
              <a:buAutoNum type="arabicPeriod"/>
              <a:defRPr/>
            </a:pPr>
            <a:r>
              <a:rPr lang="tr-TR" sz="2400" dirty="0">
                <a:latin typeface="Times New Roman" pitchFamily="18" charset="0"/>
                <a:cs typeface="Times New Roman" pitchFamily="18" charset="0"/>
              </a:rPr>
              <a:t>Tarih,</a:t>
            </a:r>
          </a:p>
          <a:p>
            <a:pPr marL="342900" indent="-342900">
              <a:buFont typeface="+mj-lt"/>
              <a:buAutoNum type="arabicPeriod"/>
              <a:defRPr/>
            </a:pPr>
            <a:r>
              <a:rPr lang="tr-TR" sz="2400" dirty="0">
                <a:latin typeface="Times New Roman" pitchFamily="18" charset="0"/>
                <a:cs typeface="Times New Roman" pitchFamily="18" charset="0"/>
              </a:rPr>
              <a:t>Laboratuvar Adı,</a:t>
            </a:r>
          </a:p>
          <a:p>
            <a:pPr marL="342900" indent="-342900">
              <a:buFont typeface="+mj-lt"/>
              <a:buAutoNum type="arabicPeriod"/>
              <a:defRPr/>
            </a:pPr>
            <a:r>
              <a:rPr lang="tr-TR" sz="2400" dirty="0" err="1">
                <a:latin typeface="Times New Roman" pitchFamily="18" charset="0"/>
                <a:cs typeface="Times New Roman" pitchFamily="18" charset="0"/>
              </a:rPr>
              <a:t>Toluen</a:t>
            </a:r>
            <a:r>
              <a:rPr lang="tr-TR" sz="2400" dirty="0">
                <a:latin typeface="Times New Roman" pitchFamily="18" charset="0"/>
                <a:cs typeface="Times New Roman" pitchFamily="18" charset="0"/>
              </a:rPr>
              <a:t>, </a:t>
            </a:r>
            <a:r>
              <a:rPr lang="tr-TR" sz="2400" dirty="0" err="1">
                <a:latin typeface="Times New Roman" pitchFamily="18" charset="0"/>
                <a:cs typeface="Times New Roman" pitchFamily="18" charset="0"/>
              </a:rPr>
              <a:t>Dietilenglikol</a:t>
            </a:r>
            <a:r>
              <a:rPr lang="tr-TR" sz="2400" dirty="0">
                <a:latin typeface="Times New Roman" pitchFamily="18" charset="0"/>
                <a:cs typeface="Times New Roman" pitchFamily="18" charset="0"/>
              </a:rPr>
              <a:t> Filtre, </a:t>
            </a:r>
            <a:r>
              <a:rPr lang="tr-TR" sz="2400" dirty="0" err="1">
                <a:latin typeface="Times New Roman" pitchFamily="18" charset="0"/>
                <a:cs typeface="Times New Roman" pitchFamily="18" charset="0"/>
              </a:rPr>
              <a:t>Hexan</a:t>
            </a:r>
            <a:r>
              <a:rPr lang="tr-TR" sz="2400" dirty="0">
                <a:latin typeface="Times New Roman" pitchFamily="18" charset="0"/>
                <a:cs typeface="Times New Roman" pitchFamily="18" charset="0"/>
              </a:rPr>
              <a:t>, </a:t>
            </a:r>
            <a:r>
              <a:rPr lang="tr-TR" sz="2400" dirty="0" err="1">
                <a:latin typeface="Times New Roman" pitchFamily="18" charset="0"/>
                <a:cs typeface="Times New Roman" pitchFamily="18" charset="0"/>
              </a:rPr>
              <a:t>Dikolorometan</a:t>
            </a:r>
            <a:r>
              <a:rPr lang="tr-TR" sz="2400" dirty="0">
                <a:latin typeface="Times New Roman" pitchFamily="18" charset="0"/>
                <a:cs typeface="Times New Roman" pitchFamily="18" charset="0"/>
              </a:rPr>
              <a:t> ve XAD2’nin lot numaraları</a:t>
            </a:r>
          </a:p>
          <a:p>
            <a:pPr marL="342900" indent="-342900">
              <a:buFont typeface="+mj-lt"/>
              <a:buAutoNum type="arabicPeriod"/>
              <a:defRPr/>
            </a:pPr>
            <a:r>
              <a:rPr lang="tr-TR" sz="2400" dirty="0">
                <a:latin typeface="Times New Roman" pitchFamily="18" charset="0"/>
                <a:cs typeface="Times New Roman" pitchFamily="18" charset="0"/>
              </a:rPr>
              <a:t>Her saklama kabının ve şişenin numaraları,</a:t>
            </a:r>
          </a:p>
          <a:p>
            <a:pPr marL="342900" indent="-342900">
              <a:buFont typeface="+mj-lt"/>
              <a:buAutoNum type="arabicPeriod"/>
              <a:defRPr/>
            </a:pPr>
            <a:r>
              <a:rPr lang="tr-TR" sz="2400" dirty="0">
                <a:latin typeface="Times New Roman" pitchFamily="18" charset="0"/>
                <a:cs typeface="Times New Roman" pitchFamily="18" charset="0"/>
              </a:rPr>
              <a:t>Koruma şekli</a:t>
            </a:r>
          </a:p>
          <a:p>
            <a:pPr marL="342900" indent="-342900">
              <a:buFont typeface="+mj-lt"/>
              <a:buAutoNum type="arabicPeriod"/>
              <a:defRPr/>
            </a:pPr>
            <a:r>
              <a:rPr lang="tr-TR" sz="2400" dirty="0">
                <a:latin typeface="Times New Roman" pitchFamily="18" charset="0"/>
                <a:cs typeface="Times New Roman" pitchFamily="18" charset="0"/>
              </a:rPr>
              <a:t>Numunenin alınış tarihi,</a:t>
            </a:r>
          </a:p>
          <a:p>
            <a:pPr marL="342900" indent="-342900">
              <a:buFont typeface="+mj-lt"/>
              <a:buAutoNum type="arabicPeriod"/>
              <a:defRPr/>
            </a:pPr>
            <a:r>
              <a:rPr lang="tr-TR" sz="2400" dirty="0" err="1">
                <a:latin typeface="Times New Roman" pitchFamily="18" charset="0"/>
                <a:cs typeface="Times New Roman" pitchFamily="18" charset="0"/>
              </a:rPr>
              <a:t>Sampling</a:t>
            </a:r>
            <a:r>
              <a:rPr lang="tr-TR" sz="2400" dirty="0">
                <a:latin typeface="Times New Roman" pitchFamily="18" charset="0"/>
                <a:cs typeface="Times New Roman" pitchFamily="18" charset="0"/>
              </a:rPr>
              <a:t> </a:t>
            </a:r>
            <a:r>
              <a:rPr lang="tr-TR" sz="2400" dirty="0" err="1">
                <a:latin typeface="Times New Roman" pitchFamily="18" charset="0"/>
                <a:cs typeface="Times New Roman" pitchFamily="18" charset="0"/>
              </a:rPr>
              <a:t>standartının</a:t>
            </a:r>
            <a:r>
              <a:rPr lang="tr-TR" sz="2400" dirty="0">
                <a:latin typeface="Times New Roman" pitchFamily="18" charset="0"/>
                <a:cs typeface="Times New Roman" pitchFamily="18" charset="0"/>
              </a:rPr>
              <a:t> lot numarası</a:t>
            </a:r>
          </a:p>
          <a:p>
            <a:pPr marL="342900" indent="-342900">
              <a:buFont typeface="+mj-lt"/>
              <a:buAutoNum type="arabicPeriod"/>
              <a:defRPr/>
            </a:pPr>
            <a:r>
              <a:rPr lang="tr-TR" sz="2400" dirty="0" err="1">
                <a:latin typeface="Times New Roman" pitchFamily="18" charset="0"/>
                <a:cs typeface="Times New Roman" pitchFamily="18" charset="0"/>
              </a:rPr>
              <a:t>Sampling</a:t>
            </a:r>
            <a:r>
              <a:rPr lang="tr-TR" sz="2400" dirty="0">
                <a:latin typeface="Times New Roman" pitchFamily="18" charset="0"/>
                <a:cs typeface="Times New Roman" pitchFamily="18" charset="0"/>
              </a:rPr>
              <a:t> </a:t>
            </a:r>
            <a:r>
              <a:rPr lang="tr-TR" sz="2400" dirty="0" err="1">
                <a:latin typeface="Times New Roman" pitchFamily="18" charset="0"/>
                <a:cs typeface="Times New Roman" pitchFamily="18" charset="0"/>
              </a:rPr>
              <a:t>standartının</a:t>
            </a:r>
            <a:r>
              <a:rPr lang="tr-TR" sz="2400" dirty="0">
                <a:latin typeface="Times New Roman" pitchFamily="18" charset="0"/>
                <a:cs typeface="Times New Roman" pitchFamily="18" charset="0"/>
              </a:rPr>
              <a:t> </a:t>
            </a:r>
            <a:r>
              <a:rPr lang="tr-TR" sz="2400" dirty="0" err="1">
                <a:latin typeface="Times New Roman" pitchFamily="18" charset="0"/>
                <a:cs typeface="Times New Roman" pitchFamily="18" charset="0"/>
              </a:rPr>
              <a:t>spike</a:t>
            </a:r>
            <a:r>
              <a:rPr lang="tr-TR" sz="2400" dirty="0">
                <a:latin typeface="Times New Roman" pitchFamily="18" charset="0"/>
                <a:cs typeface="Times New Roman" pitchFamily="18" charset="0"/>
              </a:rPr>
              <a:t> miktarı</a:t>
            </a:r>
          </a:p>
          <a:p>
            <a:pPr marL="342900" indent="-342900">
              <a:buFont typeface="+mj-lt"/>
              <a:buAutoNum type="arabicPeriod"/>
              <a:defRPr/>
            </a:pPr>
            <a:r>
              <a:rPr lang="tr-TR" sz="2400" dirty="0" err="1">
                <a:latin typeface="Times New Roman" pitchFamily="18" charset="0"/>
                <a:cs typeface="Times New Roman" pitchFamily="18" charset="0"/>
              </a:rPr>
              <a:t>Spike</a:t>
            </a:r>
            <a:r>
              <a:rPr lang="tr-TR" sz="2400" dirty="0">
                <a:latin typeface="Times New Roman" pitchFamily="18" charset="0"/>
                <a:cs typeface="Times New Roman" pitchFamily="18" charset="0"/>
              </a:rPr>
              <a:t> yapan personel</a:t>
            </a:r>
          </a:p>
          <a:p>
            <a:pPr marL="342900" indent="-342900">
              <a:buFont typeface="+mj-lt"/>
              <a:buAutoNum type="arabicPeriod"/>
              <a:defRPr/>
            </a:pPr>
            <a:r>
              <a:rPr lang="tr-TR" sz="2400" dirty="0">
                <a:latin typeface="Times New Roman" pitchFamily="18" charset="0"/>
                <a:cs typeface="Times New Roman" pitchFamily="18" charset="0"/>
              </a:rPr>
              <a:t>Numuneyi alan personel ve imzası</a:t>
            </a:r>
          </a:p>
          <a:p>
            <a:pPr>
              <a:defRPr/>
            </a:pPr>
            <a:endParaRPr lang="tr-TR" dirty="0">
              <a:latin typeface="Times New Roman" pitchFamily="18" charset="0"/>
              <a:cs typeface="Times New Roman" pitchFamily="18" charset="0"/>
            </a:endParaRPr>
          </a:p>
        </p:txBody>
      </p:sp>
      <p:sp>
        <p:nvSpPr>
          <p:cNvPr id="92167" name="Başlık 1"/>
          <p:cNvSpPr txBox="1">
            <a:spLocks/>
          </p:cNvSpPr>
          <p:nvPr/>
        </p:nvSpPr>
        <p:spPr bwMode="auto">
          <a:xfrm>
            <a:off x="0" y="0"/>
            <a:ext cx="9144000" cy="571500"/>
          </a:xfrm>
          <a:prstGeom prst="rect">
            <a:avLst/>
          </a:prstGeom>
          <a:noFill/>
          <a:ln w="9525">
            <a:noFill/>
            <a:miter lim="800000"/>
            <a:headEnd/>
            <a:tailEnd/>
          </a:ln>
        </p:spPr>
        <p:txBody>
          <a:bodyPr anchor="ctr"/>
          <a:lstStyle/>
          <a:p>
            <a:pPr algn="ctr" eaLnBrk="0" hangingPunct="0"/>
            <a:r>
              <a:rPr lang="tr-TR" sz="2800" b="1">
                <a:solidFill>
                  <a:srgbClr val="C00000"/>
                </a:solidFill>
                <a:latin typeface="Times New Roman" pitchFamily="18" charset="0"/>
                <a:cs typeface="Times New Roman" pitchFamily="18" charset="0"/>
              </a:rPr>
              <a:t>Dioksin ve furanlar (PCDD/PCDF)</a:t>
            </a:r>
            <a:endParaRPr lang="tr-TR" altLang="tr-TR" sz="280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5 Dikdörtgen"/>
          <p:cNvSpPr>
            <a:spLocks noChangeArrowheads="1"/>
          </p:cNvSpPr>
          <p:nvPr/>
        </p:nvSpPr>
        <p:spPr bwMode="auto">
          <a:xfrm>
            <a:off x="457200" y="3581400"/>
            <a:ext cx="4572000" cy="369888"/>
          </a:xfrm>
          <a:prstGeom prst="rect">
            <a:avLst/>
          </a:prstGeom>
          <a:noFill/>
          <a:ln w="9525">
            <a:noFill/>
            <a:miter lim="800000"/>
            <a:headEnd/>
            <a:tailEnd/>
          </a:ln>
        </p:spPr>
        <p:txBody>
          <a:bodyPr>
            <a:spAutoFit/>
          </a:bodyPr>
          <a:lstStyle/>
          <a:p>
            <a:endParaRPr lang="tr-TR"/>
          </a:p>
        </p:txBody>
      </p:sp>
      <p:sp>
        <p:nvSpPr>
          <p:cNvPr id="93188" name="9 Metin kutusu"/>
          <p:cNvSpPr txBox="1">
            <a:spLocks noChangeArrowheads="1"/>
          </p:cNvSpPr>
          <p:nvPr/>
        </p:nvSpPr>
        <p:spPr bwMode="auto">
          <a:xfrm>
            <a:off x="381000" y="3429000"/>
            <a:ext cx="8458200" cy="1784350"/>
          </a:xfrm>
          <a:prstGeom prst="rect">
            <a:avLst/>
          </a:prstGeom>
          <a:noFill/>
          <a:ln w="9525">
            <a:noFill/>
            <a:miter lim="800000"/>
            <a:headEnd/>
            <a:tailEnd/>
          </a:ln>
        </p:spPr>
        <p:txBody>
          <a:bodyPr>
            <a:spAutoFit/>
          </a:bodyPr>
          <a:lstStyle/>
          <a:p>
            <a:pPr indent="457200" algn="ctr">
              <a:spcBef>
                <a:spcPts val="600"/>
              </a:spcBef>
              <a:spcAft>
                <a:spcPts val="600"/>
              </a:spcAft>
            </a:pPr>
            <a:r>
              <a:rPr lang="tr-TR" sz="2000" b="1" dirty="0">
                <a:solidFill>
                  <a:srgbClr val="990000"/>
                </a:solidFill>
                <a:latin typeface="Times New Roman" pitchFamily="18" charset="0"/>
                <a:cs typeface="Times New Roman" pitchFamily="18" charset="0"/>
              </a:rPr>
              <a:t>MUSTAFA ALTUNDAĞ</a:t>
            </a:r>
          </a:p>
          <a:p>
            <a:pPr indent="457200" algn="ctr">
              <a:spcBef>
                <a:spcPts val="600"/>
              </a:spcBef>
              <a:spcAft>
                <a:spcPts val="600"/>
              </a:spcAft>
            </a:pPr>
            <a:r>
              <a:rPr lang="tr-TR" sz="2000" b="1" dirty="0">
                <a:solidFill>
                  <a:srgbClr val="990000"/>
                </a:solidFill>
                <a:latin typeface="Times New Roman" pitchFamily="18" charset="0"/>
                <a:cs typeface="Times New Roman" pitchFamily="18" charset="0"/>
              </a:rPr>
              <a:t>KİMYA MÜHENDİSİ</a:t>
            </a:r>
          </a:p>
          <a:p>
            <a:pPr indent="457200" algn="ctr">
              <a:spcBef>
                <a:spcPts val="600"/>
              </a:spcBef>
              <a:spcAft>
                <a:spcPts val="600"/>
              </a:spcAft>
            </a:pPr>
            <a:r>
              <a:rPr lang="tr-TR" sz="2000" b="1" dirty="0">
                <a:solidFill>
                  <a:srgbClr val="990000"/>
                </a:solidFill>
                <a:latin typeface="Times New Roman" pitchFamily="18" charset="0"/>
                <a:cs typeface="Times New Roman" pitchFamily="18" charset="0"/>
              </a:rPr>
              <a:t>LABORATUVAR, ÖLÇÜM VE İZLEME DAİRESİ BAŞKANLIĞI</a:t>
            </a:r>
          </a:p>
          <a:p>
            <a:pPr indent="457200" algn="ctr">
              <a:spcBef>
                <a:spcPts val="600"/>
              </a:spcBef>
              <a:spcAft>
                <a:spcPts val="600"/>
              </a:spcAft>
            </a:pPr>
            <a:r>
              <a:rPr lang="tr-TR" sz="2000" b="1" dirty="0">
                <a:solidFill>
                  <a:srgbClr val="990000"/>
                </a:solidFill>
                <a:latin typeface="Times New Roman" pitchFamily="18" charset="0"/>
                <a:cs typeface="Times New Roman" pitchFamily="18" charset="0"/>
              </a:rPr>
              <a:t>mustafa.altundag@csb.gov.tr</a:t>
            </a:r>
          </a:p>
        </p:txBody>
      </p:sp>
      <p:sp>
        <p:nvSpPr>
          <p:cNvPr id="93189" name="Dikdörtgen 1"/>
          <p:cNvSpPr>
            <a:spLocks noChangeArrowheads="1"/>
          </p:cNvSpPr>
          <p:nvPr/>
        </p:nvSpPr>
        <p:spPr bwMode="auto">
          <a:xfrm>
            <a:off x="1828800" y="2057400"/>
            <a:ext cx="5207000" cy="461963"/>
          </a:xfrm>
          <a:prstGeom prst="rect">
            <a:avLst/>
          </a:prstGeom>
          <a:noFill/>
          <a:ln w="9525">
            <a:noFill/>
            <a:miter lim="800000"/>
            <a:headEnd/>
            <a:tailEnd/>
          </a:ln>
        </p:spPr>
        <p:txBody>
          <a:bodyPr>
            <a:spAutoFit/>
          </a:bodyPr>
          <a:lstStyle/>
          <a:p>
            <a:pPr indent="457200" algn="ctr">
              <a:spcBef>
                <a:spcPts val="2400"/>
              </a:spcBef>
              <a:spcAft>
                <a:spcPts val="2400"/>
              </a:spcAft>
            </a:pPr>
            <a:r>
              <a:rPr lang="tr-TR" sz="2400" b="1">
                <a:solidFill>
                  <a:srgbClr val="0070C0"/>
                </a:solidFill>
                <a:latin typeface="Times New Roman" pitchFamily="18" charset="0"/>
                <a:cs typeface="Times New Roman" pitchFamily="18" charset="0"/>
              </a:rPr>
              <a:t>TEŞEKKÜRLER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9 Metin kutusu"/>
          <p:cNvSpPr txBox="1">
            <a:spLocks noChangeArrowheads="1"/>
          </p:cNvSpPr>
          <p:nvPr/>
        </p:nvSpPr>
        <p:spPr bwMode="auto">
          <a:xfrm>
            <a:off x="296863" y="1557338"/>
            <a:ext cx="8626475" cy="3170237"/>
          </a:xfrm>
          <a:prstGeom prst="rect">
            <a:avLst/>
          </a:prstGeom>
          <a:noFill/>
          <a:ln w="9525">
            <a:noFill/>
            <a:miter lim="800000"/>
            <a:headEnd/>
            <a:tailEnd/>
          </a:ln>
        </p:spPr>
        <p:txBody>
          <a:bodyPr>
            <a:spAutoFit/>
          </a:bodyPr>
          <a:lstStyle/>
          <a:p>
            <a:pPr>
              <a:spcBef>
                <a:spcPts val="1200"/>
              </a:spcBef>
              <a:spcAft>
                <a:spcPts val="1200"/>
              </a:spcAft>
            </a:pPr>
            <a:r>
              <a:rPr lang="tr-TR" altLang="tr-TR" sz="2800" dirty="0">
                <a:latin typeface="Times New Roman" pitchFamily="18" charset="0"/>
                <a:cs typeface="Times New Roman" pitchFamily="18" charset="0"/>
              </a:rPr>
              <a:t>Örnekleme için ISO 11338-1 metodunda anlatılan 3 farklı yöntem vardır;</a:t>
            </a:r>
          </a:p>
          <a:p>
            <a:pPr>
              <a:spcBef>
                <a:spcPts val="1200"/>
              </a:spcBef>
              <a:spcAft>
                <a:spcPts val="1200"/>
              </a:spcAft>
              <a:buFont typeface="Wingdings" pitchFamily="2" charset="2"/>
              <a:buChar char="Ø"/>
            </a:pPr>
            <a:r>
              <a:rPr lang="tr-TR" altLang="tr-TR" sz="2800" dirty="0">
                <a:latin typeface="Times New Roman" pitchFamily="18" charset="0"/>
                <a:cs typeface="Times New Roman" pitchFamily="18" charset="0"/>
              </a:rPr>
              <a:t>Metot A (seyreltme metodu)</a:t>
            </a:r>
          </a:p>
          <a:p>
            <a:pPr>
              <a:spcBef>
                <a:spcPts val="1200"/>
              </a:spcBef>
              <a:spcAft>
                <a:spcPts val="1200"/>
              </a:spcAft>
              <a:buFont typeface="Wingdings" pitchFamily="2" charset="2"/>
              <a:buChar char="Ø"/>
            </a:pPr>
            <a:r>
              <a:rPr lang="tr-TR" altLang="tr-TR" sz="2800" dirty="0">
                <a:latin typeface="Times New Roman" pitchFamily="18" charset="0"/>
                <a:cs typeface="Times New Roman" pitchFamily="18" charset="0"/>
              </a:rPr>
              <a:t>Metot B (ısıtılmış filtre/</a:t>
            </a:r>
            <a:r>
              <a:rPr lang="tr-TR" altLang="tr-TR" sz="2800" dirty="0" err="1">
                <a:latin typeface="Times New Roman" pitchFamily="18" charset="0"/>
                <a:cs typeface="Times New Roman" pitchFamily="18" charset="0"/>
              </a:rPr>
              <a:t>kondenser</a:t>
            </a:r>
            <a:r>
              <a:rPr lang="tr-TR" altLang="tr-TR" sz="2800" dirty="0">
                <a:latin typeface="Times New Roman" pitchFamily="18" charset="0"/>
                <a:cs typeface="Times New Roman" pitchFamily="18" charset="0"/>
              </a:rPr>
              <a:t>/</a:t>
            </a:r>
            <a:r>
              <a:rPr lang="tr-TR" altLang="tr-TR" sz="2800" dirty="0" err="1">
                <a:latin typeface="Times New Roman" pitchFamily="18" charset="0"/>
                <a:cs typeface="Times New Roman" pitchFamily="18" charset="0"/>
              </a:rPr>
              <a:t>adsorber</a:t>
            </a:r>
            <a:r>
              <a:rPr lang="tr-TR" altLang="tr-TR" sz="2800" dirty="0">
                <a:latin typeface="Times New Roman" pitchFamily="18" charset="0"/>
                <a:cs typeface="Times New Roman" pitchFamily="18" charset="0"/>
              </a:rPr>
              <a:t> metodu) </a:t>
            </a:r>
          </a:p>
          <a:p>
            <a:pPr>
              <a:spcBef>
                <a:spcPts val="1200"/>
              </a:spcBef>
              <a:spcAft>
                <a:spcPts val="1200"/>
              </a:spcAft>
              <a:buFont typeface="Wingdings" pitchFamily="2" charset="2"/>
              <a:buChar char="Ø"/>
            </a:pPr>
            <a:r>
              <a:rPr lang="tr-TR" altLang="tr-TR" sz="2800" dirty="0">
                <a:latin typeface="Times New Roman" pitchFamily="18" charset="0"/>
                <a:cs typeface="Times New Roman" pitchFamily="18" charset="0"/>
              </a:rPr>
              <a:t>Metot C (soğutulmuş </a:t>
            </a:r>
            <a:r>
              <a:rPr lang="tr-TR" altLang="tr-TR" sz="2800" dirty="0" err="1">
                <a:latin typeface="Times New Roman" pitchFamily="18" charset="0"/>
                <a:cs typeface="Times New Roman" pitchFamily="18" charset="0"/>
              </a:rPr>
              <a:t>prob</a:t>
            </a:r>
            <a:r>
              <a:rPr lang="tr-TR" altLang="tr-TR" sz="2800" dirty="0">
                <a:latin typeface="Times New Roman" pitchFamily="18" charset="0"/>
                <a:cs typeface="Times New Roman" pitchFamily="18" charset="0"/>
              </a:rPr>
              <a:t>/</a:t>
            </a:r>
            <a:r>
              <a:rPr lang="tr-TR" altLang="tr-TR" sz="2800" dirty="0" err="1">
                <a:latin typeface="Times New Roman" pitchFamily="18" charset="0"/>
                <a:cs typeface="Times New Roman" pitchFamily="18" charset="0"/>
              </a:rPr>
              <a:t>adsorber</a:t>
            </a:r>
            <a:r>
              <a:rPr lang="tr-TR" altLang="tr-TR" sz="2800" dirty="0">
                <a:latin typeface="Times New Roman" pitchFamily="18" charset="0"/>
                <a:cs typeface="Times New Roman" pitchFamily="18" charset="0"/>
              </a:rPr>
              <a:t> metodu) </a:t>
            </a:r>
          </a:p>
        </p:txBody>
      </p:sp>
      <p:sp>
        <p:nvSpPr>
          <p:cNvPr id="66563" name="Başlık 1"/>
          <p:cNvSpPr txBox="1">
            <a:spLocks/>
          </p:cNvSpPr>
          <p:nvPr/>
        </p:nvSpPr>
        <p:spPr bwMode="auto">
          <a:xfrm>
            <a:off x="0" y="0"/>
            <a:ext cx="9144000" cy="571500"/>
          </a:xfrm>
          <a:prstGeom prst="rect">
            <a:avLst/>
          </a:prstGeom>
          <a:noFill/>
          <a:ln w="9525">
            <a:noFill/>
            <a:miter lim="800000"/>
            <a:headEnd/>
            <a:tailEnd/>
          </a:ln>
        </p:spPr>
        <p:txBody>
          <a:bodyPr anchor="ctr"/>
          <a:lstStyle/>
          <a:p>
            <a:pPr algn="ctr" eaLnBrk="0" hangingPunct="0"/>
            <a:r>
              <a:rPr lang="tr-TR" sz="2800" b="1">
                <a:solidFill>
                  <a:srgbClr val="C00000"/>
                </a:solidFill>
                <a:latin typeface="Times New Roman" pitchFamily="18" charset="0"/>
                <a:cs typeface="Times New Roman" pitchFamily="18" charset="0"/>
              </a:rPr>
              <a:t>Polisiklik aromatik hidrokarbonlar (PAH)</a:t>
            </a:r>
            <a:endParaRPr lang="tr-TR" altLang="tr-TR" sz="280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9 Metin kutusu"/>
          <p:cNvSpPr txBox="1">
            <a:spLocks noChangeArrowheads="1"/>
          </p:cNvSpPr>
          <p:nvPr/>
        </p:nvSpPr>
        <p:spPr bwMode="auto">
          <a:xfrm>
            <a:off x="304800" y="687388"/>
            <a:ext cx="8624888" cy="5493812"/>
          </a:xfrm>
          <a:prstGeom prst="rect">
            <a:avLst/>
          </a:prstGeom>
          <a:noFill/>
          <a:ln w="9525">
            <a:noFill/>
            <a:miter lim="800000"/>
            <a:headEnd/>
            <a:tailEnd/>
          </a:ln>
        </p:spPr>
        <p:txBody>
          <a:bodyPr>
            <a:spAutoFit/>
          </a:bodyPr>
          <a:lstStyle/>
          <a:p>
            <a:pPr marL="0" lvl="2" indent="-342900" algn="just">
              <a:spcBef>
                <a:spcPts val="600"/>
              </a:spcBef>
              <a:buFont typeface="Wingdings" pitchFamily="2" charset="2"/>
              <a:buChar char="Ø"/>
            </a:pPr>
            <a:r>
              <a:rPr lang="tr-TR" altLang="tr-TR" sz="2400" dirty="0">
                <a:latin typeface="Times New Roman" pitchFamily="18" charset="0"/>
                <a:ea typeface="Times" pitchFamily="18" charset="0"/>
                <a:cs typeface="Times New Roman" pitchFamily="18" charset="0"/>
              </a:rPr>
              <a:t>Örnekleme işlemi için </a:t>
            </a:r>
            <a:r>
              <a:rPr lang="tr-TR" altLang="tr-TR" sz="2400" dirty="0" err="1">
                <a:latin typeface="Times New Roman" pitchFamily="18" charset="0"/>
                <a:ea typeface="Times" pitchFamily="18" charset="0"/>
                <a:cs typeface="Times New Roman" pitchFamily="18" charset="0"/>
              </a:rPr>
              <a:t>izokinetik</a:t>
            </a:r>
            <a:r>
              <a:rPr lang="tr-TR" altLang="tr-TR" sz="2400" dirty="0">
                <a:latin typeface="Times New Roman" pitchFamily="18" charset="0"/>
                <a:ea typeface="Times" pitchFamily="18" charset="0"/>
                <a:cs typeface="Times New Roman" pitchFamily="18" charset="0"/>
              </a:rPr>
              <a:t> şartlarda temsil edici noktalar belirlenir TS ISO 9096 metodundaki gibi, </a:t>
            </a:r>
            <a:r>
              <a:rPr lang="tr-TR" altLang="tr-TR" sz="2400" dirty="0" err="1">
                <a:latin typeface="Times New Roman" pitchFamily="18" charset="0"/>
                <a:ea typeface="Times" pitchFamily="18" charset="0"/>
                <a:cs typeface="Times New Roman" pitchFamily="18" charset="0"/>
              </a:rPr>
              <a:t>izokinetik</a:t>
            </a:r>
            <a:r>
              <a:rPr lang="tr-TR" altLang="tr-TR" sz="2400" dirty="0">
                <a:latin typeface="Times New Roman" pitchFamily="18" charset="0"/>
                <a:ea typeface="Times" pitchFamily="18" charset="0"/>
                <a:cs typeface="Times New Roman" pitchFamily="18" charset="0"/>
              </a:rPr>
              <a:t> örnekleme yapılır.</a:t>
            </a:r>
          </a:p>
          <a:p>
            <a:pPr marL="0" lvl="2" indent="-342900" algn="just">
              <a:spcBef>
                <a:spcPts val="600"/>
              </a:spcBef>
              <a:buFont typeface="Wingdings" pitchFamily="2" charset="2"/>
              <a:buChar char="Ø"/>
            </a:pPr>
            <a:r>
              <a:rPr lang="tr-TR" altLang="tr-TR" sz="2400" dirty="0">
                <a:latin typeface="Times New Roman" pitchFamily="18" charset="0"/>
                <a:ea typeface="Times" pitchFamily="18" charset="0"/>
                <a:cs typeface="Times New Roman" pitchFamily="18" charset="0"/>
              </a:rPr>
              <a:t>Örnekleme işleminden önce tüm ekipmanlar aseton, </a:t>
            </a:r>
            <a:r>
              <a:rPr lang="tr-TR" altLang="tr-TR" sz="2400" dirty="0" err="1">
                <a:latin typeface="Times New Roman" pitchFamily="18" charset="0"/>
                <a:ea typeface="Times" pitchFamily="18" charset="0"/>
                <a:cs typeface="Times New Roman" pitchFamily="18" charset="0"/>
              </a:rPr>
              <a:t>diklorometan</a:t>
            </a:r>
            <a:r>
              <a:rPr lang="tr-TR" altLang="tr-TR" sz="2400" dirty="0">
                <a:latin typeface="Times New Roman" pitchFamily="18" charset="0"/>
                <a:ea typeface="Times" pitchFamily="18" charset="0"/>
                <a:cs typeface="Times New Roman" pitchFamily="18" charset="0"/>
              </a:rPr>
              <a:t> ya da </a:t>
            </a:r>
            <a:r>
              <a:rPr lang="tr-TR" altLang="tr-TR" sz="2400" dirty="0" err="1">
                <a:latin typeface="Times New Roman" pitchFamily="18" charset="0"/>
                <a:ea typeface="Times" pitchFamily="18" charset="0"/>
                <a:cs typeface="Times New Roman" pitchFamily="18" charset="0"/>
              </a:rPr>
              <a:t>metanol</a:t>
            </a:r>
            <a:r>
              <a:rPr lang="tr-TR" altLang="tr-TR" sz="2400" dirty="0">
                <a:latin typeface="Times New Roman" pitchFamily="18" charset="0"/>
                <a:ea typeface="Times" pitchFamily="18" charset="0"/>
                <a:cs typeface="Times New Roman" pitchFamily="18" charset="0"/>
              </a:rPr>
              <a:t>, ve daha sonra </a:t>
            </a:r>
            <a:r>
              <a:rPr lang="tr-TR" altLang="tr-TR" sz="2400" dirty="0" err="1">
                <a:latin typeface="Times New Roman" pitchFamily="18" charset="0"/>
                <a:ea typeface="Times" pitchFamily="18" charset="0"/>
                <a:cs typeface="Times New Roman" pitchFamily="18" charset="0"/>
              </a:rPr>
              <a:t>toluen</a:t>
            </a:r>
            <a:r>
              <a:rPr lang="tr-TR" altLang="tr-TR" sz="2400" dirty="0">
                <a:latin typeface="Times New Roman" pitchFamily="18" charset="0"/>
                <a:ea typeface="Times" pitchFamily="18" charset="0"/>
                <a:cs typeface="Times New Roman" pitchFamily="18" charset="0"/>
              </a:rPr>
              <a:t> ile çalkalanır. Bu işleme alternatif olarak ise, tüm parçaları </a:t>
            </a:r>
            <a:r>
              <a:rPr lang="tr-TR" altLang="tr-TR" sz="2400" dirty="0" err="1">
                <a:latin typeface="Times New Roman" pitchFamily="18" charset="0"/>
                <a:ea typeface="Times" pitchFamily="18" charset="0"/>
                <a:cs typeface="Times New Roman" pitchFamily="18" charset="0"/>
              </a:rPr>
              <a:t>metanole</a:t>
            </a:r>
            <a:r>
              <a:rPr lang="tr-TR" altLang="tr-TR" sz="2400" dirty="0">
                <a:latin typeface="Times New Roman" pitchFamily="18" charset="0"/>
                <a:ea typeface="Times" pitchFamily="18" charset="0"/>
                <a:cs typeface="Times New Roman" pitchFamily="18" charset="0"/>
              </a:rPr>
              <a:t> batırıp, 2 saat boyunca </a:t>
            </a:r>
            <a:r>
              <a:rPr lang="tr-TR" altLang="tr-TR" sz="2400" dirty="0" err="1">
                <a:latin typeface="Times New Roman" pitchFamily="18" charset="0"/>
                <a:ea typeface="Times" pitchFamily="18" charset="0"/>
                <a:cs typeface="Times New Roman" pitchFamily="18" charset="0"/>
              </a:rPr>
              <a:t>ultrasonik</a:t>
            </a:r>
            <a:r>
              <a:rPr lang="tr-TR" altLang="tr-TR" sz="2400" dirty="0">
                <a:latin typeface="Times New Roman" pitchFamily="18" charset="0"/>
                <a:ea typeface="Times" pitchFamily="18" charset="0"/>
                <a:cs typeface="Times New Roman" pitchFamily="18" charset="0"/>
              </a:rPr>
              <a:t> titreşime maruz bırakılır ve ardından da 2 saat boyunca 150º</a:t>
            </a:r>
            <a:r>
              <a:rPr lang="tr-TR" altLang="tr-TR" sz="2400" dirty="0" err="1">
                <a:latin typeface="Times New Roman" pitchFamily="18" charset="0"/>
                <a:ea typeface="Times" pitchFamily="18" charset="0"/>
                <a:cs typeface="Times New Roman" pitchFamily="18" charset="0"/>
              </a:rPr>
              <a:t>C’de</a:t>
            </a:r>
            <a:r>
              <a:rPr lang="tr-TR" altLang="tr-TR" sz="2400" dirty="0">
                <a:latin typeface="Times New Roman" pitchFamily="18" charset="0"/>
                <a:ea typeface="Times" pitchFamily="18" charset="0"/>
                <a:cs typeface="Times New Roman" pitchFamily="18" charset="0"/>
              </a:rPr>
              <a:t> kurutulur.</a:t>
            </a:r>
          </a:p>
          <a:p>
            <a:pPr marL="0" lvl="2" indent="-342900" algn="just">
              <a:spcBef>
                <a:spcPts val="600"/>
              </a:spcBef>
              <a:buFont typeface="Wingdings" pitchFamily="2" charset="2"/>
              <a:buChar char="Ø"/>
            </a:pPr>
            <a:r>
              <a:rPr lang="tr-TR" sz="2400" dirty="0">
                <a:latin typeface="Times New Roman" pitchFamily="18" charset="0"/>
                <a:ea typeface="Times" pitchFamily="18" charset="0"/>
                <a:cs typeface="Times New Roman" pitchFamily="18" charset="0"/>
              </a:rPr>
              <a:t>Örneklemeden önce </a:t>
            </a:r>
            <a:r>
              <a:rPr lang="tr-TR" sz="2400" dirty="0" err="1">
                <a:latin typeface="Times New Roman" pitchFamily="18" charset="0"/>
                <a:ea typeface="Times" pitchFamily="18" charset="0"/>
                <a:cs typeface="Times New Roman" pitchFamily="18" charset="0"/>
              </a:rPr>
              <a:t>internal</a:t>
            </a:r>
            <a:r>
              <a:rPr lang="tr-TR" sz="2400" dirty="0">
                <a:latin typeface="Times New Roman" pitchFamily="18" charset="0"/>
                <a:ea typeface="Times" pitchFamily="18" charset="0"/>
                <a:cs typeface="Times New Roman" pitchFamily="18" charset="0"/>
              </a:rPr>
              <a:t> standart eklenir. (C-13 nitelikli PAH). </a:t>
            </a:r>
            <a:r>
              <a:rPr lang="tr-TR" sz="2400" dirty="0" err="1">
                <a:latin typeface="Times New Roman" pitchFamily="18" charset="0"/>
                <a:ea typeface="Times" pitchFamily="18" charset="0"/>
                <a:cs typeface="Times New Roman" pitchFamily="18" charset="0"/>
              </a:rPr>
              <a:t>Fluorene</a:t>
            </a:r>
            <a:r>
              <a:rPr lang="tr-TR" sz="2400" dirty="0">
                <a:latin typeface="Times New Roman" pitchFamily="18" charset="0"/>
                <a:ea typeface="Times" pitchFamily="18" charset="0"/>
                <a:cs typeface="Times New Roman" pitchFamily="18" charset="0"/>
              </a:rPr>
              <a:t>-d10, </a:t>
            </a:r>
            <a:r>
              <a:rPr lang="tr-TR" sz="2400" dirty="0" err="1">
                <a:latin typeface="Times New Roman" pitchFamily="18" charset="0"/>
                <a:ea typeface="Times" pitchFamily="18" charset="0"/>
                <a:cs typeface="Times New Roman" pitchFamily="18" charset="0"/>
              </a:rPr>
              <a:t>pyrene</a:t>
            </a:r>
            <a:r>
              <a:rPr lang="tr-TR" sz="2400" dirty="0">
                <a:latin typeface="Times New Roman" pitchFamily="18" charset="0"/>
                <a:ea typeface="Times" pitchFamily="18" charset="0"/>
                <a:cs typeface="Times New Roman" pitchFamily="18" charset="0"/>
              </a:rPr>
              <a:t>-d 10, ve </a:t>
            </a:r>
            <a:r>
              <a:rPr lang="tr-TR" sz="2400" dirty="0" err="1">
                <a:latin typeface="Times New Roman" pitchFamily="18" charset="0"/>
                <a:ea typeface="Times" pitchFamily="18" charset="0"/>
                <a:cs typeface="Times New Roman" pitchFamily="18" charset="0"/>
              </a:rPr>
              <a:t>benzo</a:t>
            </a:r>
            <a:r>
              <a:rPr lang="tr-TR" sz="2400" dirty="0">
                <a:latin typeface="Times New Roman" pitchFamily="18" charset="0"/>
                <a:ea typeface="Times" pitchFamily="18" charset="0"/>
                <a:cs typeface="Times New Roman" pitchFamily="18" charset="0"/>
              </a:rPr>
              <a:t>[k]</a:t>
            </a:r>
            <a:r>
              <a:rPr lang="tr-TR" sz="2400" dirty="0" err="1">
                <a:latin typeface="Times New Roman" pitchFamily="18" charset="0"/>
                <a:ea typeface="Times" pitchFamily="18" charset="0"/>
                <a:cs typeface="Times New Roman" pitchFamily="18" charset="0"/>
              </a:rPr>
              <a:t>fluorene</a:t>
            </a:r>
            <a:r>
              <a:rPr lang="tr-TR" sz="2400" dirty="0">
                <a:latin typeface="Times New Roman" pitchFamily="18" charset="0"/>
                <a:ea typeface="Times" pitchFamily="18" charset="0"/>
                <a:cs typeface="Times New Roman" pitchFamily="18" charset="0"/>
              </a:rPr>
              <a:t>-d12 iyi seçimdir, bunların saflığı %98 veya daha iyidir. Uygun </a:t>
            </a:r>
            <a:r>
              <a:rPr lang="tr-TR" sz="2400" dirty="0" err="1">
                <a:latin typeface="Times New Roman" pitchFamily="18" charset="0"/>
                <a:ea typeface="Times" pitchFamily="18" charset="0"/>
                <a:cs typeface="Times New Roman" pitchFamily="18" charset="0"/>
              </a:rPr>
              <a:t>standard</a:t>
            </a:r>
            <a:r>
              <a:rPr lang="tr-TR" sz="2400" dirty="0">
                <a:latin typeface="Times New Roman" pitchFamily="18" charset="0"/>
                <a:ea typeface="Times" pitchFamily="18" charset="0"/>
                <a:cs typeface="Times New Roman" pitchFamily="18" charset="0"/>
              </a:rPr>
              <a:t> çözeltisi genellikle 50 </a:t>
            </a:r>
            <a:r>
              <a:rPr lang="tr-TR" sz="2400" dirty="0" err="1">
                <a:latin typeface="Times New Roman" pitchFamily="18" charset="0"/>
                <a:ea typeface="Times" pitchFamily="18" charset="0"/>
                <a:cs typeface="Times New Roman" pitchFamily="18" charset="0"/>
              </a:rPr>
              <a:t>ng</a:t>
            </a:r>
            <a:r>
              <a:rPr lang="tr-TR" sz="2400" dirty="0">
                <a:latin typeface="Times New Roman" pitchFamily="18" charset="0"/>
                <a:ea typeface="Times" pitchFamily="18" charset="0"/>
                <a:cs typeface="Times New Roman" pitchFamily="18" charset="0"/>
              </a:rPr>
              <a:t>/</a:t>
            </a:r>
            <a:r>
              <a:rPr lang="el-GR" sz="2400" dirty="0">
                <a:latin typeface="Times New Roman" pitchFamily="18" charset="0"/>
                <a:ea typeface="Times" pitchFamily="18" charset="0"/>
                <a:cs typeface="Times New Roman" pitchFamily="18" charset="0"/>
              </a:rPr>
              <a:t>μ</a:t>
            </a:r>
            <a:r>
              <a:rPr lang="tr-TR" sz="2400" dirty="0">
                <a:latin typeface="Times New Roman" pitchFamily="18" charset="0"/>
                <a:ea typeface="Times" pitchFamily="18" charset="0"/>
                <a:cs typeface="Times New Roman" pitchFamily="18" charset="0"/>
              </a:rPr>
              <a:t>l konsantrasyonundadır</a:t>
            </a:r>
            <a:r>
              <a:rPr lang="tr-TR" sz="2400" dirty="0" smtClean="0">
                <a:latin typeface="Times New Roman" pitchFamily="18" charset="0"/>
                <a:ea typeface="Times" pitchFamily="18" charset="0"/>
                <a:cs typeface="Times New Roman" pitchFamily="18" charset="0"/>
              </a:rPr>
              <a:t>.</a:t>
            </a:r>
          </a:p>
          <a:p>
            <a:pPr marL="0" lvl="2" indent="-342900" algn="just">
              <a:spcBef>
                <a:spcPts val="600"/>
              </a:spcBef>
              <a:buFont typeface="Wingdings" pitchFamily="2" charset="2"/>
              <a:buChar char="Ø"/>
            </a:pPr>
            <a:r>
              <a:rPr lang="tr-TR" altLang="tr-TR" sz="2400" dirty="0" smtClean="0">
                <a:latin typeface="Times New Roman" pitchFamily="18" charset="0"/>
                <a:ea typeface="Times" pitchFamily="18" charset="0"/>
                <a:cs typeface="Times New Roman" pitchFamily="18" charset="0"/>
              </a:rPr>
              <a:t>Örnekleme sisteminin  gaz ile temas eden tüm parçaları cam, </a:t>
            </a:r>
            <a:r>
              <a:rPr lang="tr-TR" altLang="tr-TR" sz="2400" dirty="0" err="1" smtClean="0">
                <a:latin typeface="Times New Roman" pitchFamily="18" charset="0"/>
                <a:ea typeface="Times" pitchFamily="18" charset="0"/>
                <a:cs typeface="Times New Roman" pitchFamily="18" charset="0"/>
              </a:rPr>
              <a:t>kuartz</a:t>
            </a:r>
            <a:r>
              <a:rPr lang="tr-TR" altLang="tr-TR" sz="2400" dirty="0" smtClean="0">
                <a:latin typeface="Times New Roman" pitchFamily="18" charset="0"/>
                <a:ea typeface="Times" pitchFamily="18" charset="0"/>
                <a:cs typeface="Times New Roman" pitchFamily="18" charset="0"/>
              </a:rPr>
              <a:t> yada titanyum malzemeden yapılmış olmalıdır</a:t>
            </a:r>
            <a:endParaRPr lang="tr-TR" altLang="tr-TR" sz="2400" dirty="0">
              <a:latin typeface="Times New Roman" pitchFamily="18" charset="0"/>
              <a:ea typeface="Times" pitchFamily="18" charset="0"/>
              <a:cs typeface="Times New Roman" pitchFamily="18" charset="0"/>
            </a:endParaRPr>
          </a:p>
        </p:txBody>
      </p:sp>
      <p:sp>
        <p:nvSpPr>
          <p:cNvPr id="67587" name="Başlık 1"/>
          <p:cNvSpPr txBox="1">
            <a:spLocks/>
          </p:cNvSpPr>
          <p:nvPr/>
        </p:nvSpPr>
        <p:spPr bwMode="auto">
          <a:xfrm>
            <a:off x="0" y="0"/>
            <a:ext cx="9144000" cy="571500"/>
          </a:xfrm>
          <a:prstGeom prst="rect">
            <a:avLst/>
          </a:prstGeom>
          <a:noFill/>
          <a:ln w="9525">
            <a:noFill/>
            <a:miter lim="800000"/>
            <a:headEnd/>
            <a:tailEnd/>
          </a:ln>
        </p:spPr>
        <p:txBody>
          <a:bodyPr anchor="ctr"/>
          <a:lstStyle/>
          <a:p>
            <a:pPr algn="ctr" eaLnBrk="0" hangingPunct="0"/>
            <a:r>
              <a:rPr lang="tr-TR" sz="2800" b="1">
                <a:solidFill>
                  <a:srgbClr val="C00000"/>
                </a:solidFill>
                <a:latin typeface="Times New Roman" pitchFamily="18" charset="0"/>
                <a:cs typeface="Times New Roman" pitchFamily="18" charset="0"/>
              </a:rPr>
              <a:t>Polisiklik aromatik hidrokarbonlar (PAH)</a:t>
            </a:r>
            <a:endParaRPr lang="tr-TR" altLang="tr-TR" sz="280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9 Metin kutusu"/>
          <p:cNvSpPr txBox="1">
            <a:spLocks noChangeArrowheads="1"/>
          </p:cNvSpPr>
          <p:nvPr/>
        </p:nvSpPr>
        <p:spPr bwMode="auto">
          <a:xfrm>
            <a:off x="287338" y="908050"/>
            <a:ext cx="8624887" cy="5078313"/>
          </a:xfrm>
          <a:prstGeom prst="rect">
            <a:avLst/>
          </a:prstGeom>
          <a:noFill/>
          <a:ln w="9525">
            <a:noFill/>
            <a:miter lim="800000"/>
            <a:headEnd/>
            <a:tailEnd/>
          </a:ln>
        </p:spPr>
        <p:txBody>
          <a:bodyPr>
            <a:spAutoFit/>
          </a:bodyPr>
          <a:lstStyle/>
          <a:p>
            <a:pPr marL="342900" lvl="2" indent="-342900" algn="just">
              <a:spcBef>
                <a:spcPts val="1200"/>
              </a:spcBef>
              <a:spcAft>
                <a:spcPts val="1200"/>
              </a:spcAft>
              <a:buFont typeface="Wingdings" pitchFamily="2" charset="2"/>
              <a:buChar char="Ø"/>
            </a:pPr>
            <a:r>
              <a:rPr lang="tr-TR" altLang="tr-TR" sz="2400" dirty="0">
                <a:latin typeface="Times New Roman" pitchFamily="18" charset="0"/>
                <a:ea typeface="Times" pitchFamily="18" charset="0"/>
                <a:cs typeface="Times New Roman" pitchFamily="18" charset="0"/>
              </a:rPr>
              <a:t>Her bir örnekleme işlemi öncesinde sızıntı (kaçak) testi gerçekleştirilir. Eğer bağlantı ekipmanları </a:t>
            </a:r>
            <a:r>
              <a:rPr lang="tr-TR" altLang="tr-TR" sz="2400" dirty="0" err="1">
                <a:latin typeface="Times New Roman" pitchFamily="18" charset="0"/>
                <a:ea typeface="Times" pitchFamily="18" charset="0"/>
                <a:cs typeface="Times New Roman" pitchFamily="18" charset="0"/>
              </a:rPr>
              <a:t>ground</a:t>
            </a:r>
            <a:r>
              <a:rPr lang="tr-TR" altLang="tr-TR" sz="2400" dirty="0">
                <a:latin typeface="Times New Roman" pitchFamily="18" charset="0"/>
                <a:ea typeface="Times" pitchFamily="18" charset="0"/>
                <a:cs typeface="Times New Roman" pitchFamily="18" charset="0"/>
              </a:rPr>
              <a:t> </a:t>
            </a:r>
            <a:r>
              <a:rPr lang="tr-TR" altLang="tr-TR" sz="2400" dirty="0" err="1">
                <a:latin typeface="Times New Roman" pitchFamily="18" charset="0"/>
                <a:ea typeface="Times" pitchFamily="18" charset="0"/>
                <a:cs typeface="Times New Roman" pitchFamily="18" charset="0"/>
              </a:rPr>
              <a:t>glass</a:t>
            </a:r>
            <a:r>
              <a:rPr lang="tr-TR" altLang="tr-TR" sz="2400" dirty="0">
                <a:latin typeface="Times New Roman" pitchFamily="18" charset="0"/>
                <a:ea typeface="Times" pitchFamily="18" charset="0"/>
                <a:cs typeface="Times New Roman" pitchFamily="18" charset="0"/>
              </a:rPr>
              <a:t> (adi cam) kullanılırsa, kenarları sızıntı olup olmadığının anlaşılması amacı ile biraz su ile ıslatılır. </a:t>
            </a:r>
          </a:p>
          <a:p>
            <a:pPr marL="342900" lvl="2" indent="-342900" algn="just">
              <a:spcBef>
                <a:spcPts val="1200"/>
              </a:spcBef>
              <a:spcAft>
                <a:spcPts val="1200"/>
              </a:spcAft>
              <a:buFont typeface="Wingdings" pitchFamily="2" charset="2"/>
              <a:buChar char="Ø"/>
            </a:pPr>
            <a:r>
              <a:rPr lang="tr-TR" altLang="tr-TR" sz="2400" dirty="0" err="1" smtClean="0">
                <a:latin typeface="Times New Roman" pitchFamily="18" charset="0"/>
                <a:ea typeface="Times" pitchFamily="18" charset="0"/>
                <a:cs typeface="Times New Roman" pitchFamily="18" charset="0"/>
              </a:rPr>
              <a:t>Absorbans</a:t>
            </a:r>
            <a:r>
              <a:rPr lang="tr-TR" altLang="tr-TR" sz="2400" dirty="0" smtClean="0">
                <a:latin typeface="Times New Roman" pitchFamily="18" charset="0"/>
                <a:ea typeface="Times" pitchFamily="18" charset="0"/>
                <a:cs typeface="Times New Roman" pitchFamily="18" charset="0"/>
              </a:rPr>
              <a:t> olarak XAD-2 kullanılıyorsa </a:t>
            </a:r>
            <a:r>
              <a:rPr lang="tr-TR" altLang="tr-TR" sz="2400" dirty="0" err="1" smtClean="0">
                <a:latin typeface="Times New Roman" pitchFamily="18" charset="0"/>
                <a:ea typeface="Times" pitchFamily="18" charset="0"/>
                <a:cs typeface="Times New Roman" pitchFamily="18" charset="0"/>
              </a:rPr>
              <a:t>Absorbansdan</a:t>
            </a:r>
            <a:r>
              <a:rPr lang="tr-TR" altLang="tr-TR" sz="2400" dirty="0" smtClean="0">
                <a:latin typeface="Times New Roman" pitchFamily="18" charset="0"/>
                <a:ea typeface="Times" pitchFamily="18" charset="0"/>
                <a:cs typeface="Times New Roman" pitchFamily="18" charset="0"/>
              </a:rPr>
              <a:t> geçen gaz hızı </a:t>
            </a:r>
            <a:r>
              <a:rPr lang="tr-TR" altLang="tr-TR" sz="2400" dirty="0" smtClean="0">
                <a:latin typeface="Times New Roman" pitchFamily="18" charset="0"/>
                <a:ea typeface="Times" pitchFamily="18" charset="0"/>
                <a:cs typeface="Times New Roman" pitchFamily="18" charset="0"/>
              </a:rPr>
              <a:t>en </a:t>
            </a:r>
            <a:r>
              <a:rPr lang="tr-TR" altLang="tr-TR" sz="2400" dirty="0" smtClean="0">
                <a:latin typeface="Times New Roman" pitchFamily="18" charset="0"/>
                <a:ea typeface="Times" pitchFamily="18" charset="0"/>
                <a:cs typeface="Times New Roman" pitchFamily="18" charset="0"/>
              </a:rPr>
              <a:t>fazla 34 cm/s olmalıdır.</a:t>
            </a:r>
          </a:p>
          <a:p>
            <a:pPr marL="342900" lvl="2" indent="-342900" algn="just">
              <a:spcBef>
                <a:spcPts val="1200"/>
              </a:spcBef>
              <a:spcAft>
                <a:spcPts val="1200"/>
              </a:spcAft>
              <a:buFont typeface="Wingdings" pitchFamily="2" charset="2"/>
              <a:buChar char="Ø"/>
            </a:pPr>
            <a:r>
              <a:rPr lang="tr-TR" altLang="tr-TR" sz="2400" dirty="0" err="1" smtClean="0">
                <a:latin typeface="Times New Roman" pitchFamily="18" charset="0"/>
                <a:ea typeface="Times" pitchFamily="18" charset="0"/>
                <a:cs typeface="Times New Roman" pitchFamily="18" charset="0"/>
              </a:rPr>
              <a:t>Absorbans</a:t>
            </a:r>
            <a:r>
              <a:rPr lang="tr-TR" altLang="tr-TR" sz="2400" dirty="0" smtClean="0">
                <a:latin typeface="Times New Roman" pitchFamily="18" charset="0"/>
                <a:ea typeface="Times" pitchFamily="18" charset="0"/>
                <a:cs typeface="Times New Roman" pitchFamily="18" charset="0"/>
              </a:rPr>
              <a:t> olarak PU Köpük kullanılıyorsa </a:t>
            </a:r>
            <a:r>
              <a:rPr lang="tr-TR" altLang="tr-TR" sz="2400" dirty="0" err="1" smtClean="0">
                <a:latin typeface="Times New Roman" pitchFamily="18" charset="0"/>
                <a:ea typeface="Times" pitchFamily="18" charset="0"/>
                <a:cs typeface="Times New Roman" pitchFamily="18" charset="0"/>
              </a:rPr>
              <a:t>Absorbansdan</a:t>
            </a:r>
            <a:r>
              <a:rPr lang="tr-TR" altLang="tr-TR" sz="2400" dirty="0" smtClean="0">
                <a:latin typeface="Times New Roman" pitchFamily="18" charset="0"/>
                <a:ea typeface="Times" pitchFamily="18" charset="0"/>
                <a:cs typeface="Times New Roman" pitchFamily="18" charset="0"/>
              </a:rPr>
              <a:t> geçen gaz hızı n fazla 30 cm/s olmalıdır.</a:t>
            </a:r>
          </a:p>
          <a:p>
            <a:pPr marL="342900" lvl="2" indent="-342900" algn="just">
              <a:spcBef>
                <a:spcPts val="1200"/>
              </a:spcBef>
              <a:spcAft>
                <a:spcPts val="1200"/>
              </a:spcAft>
              <a:buFont typeface="Wingdings" pitchFamily="2" charset="2"/>
              <a:buChar char="Ø"/>
            </a:pPr>
            <a:r>
              <a:rPr lang="tr-TR" altLang="tr-TR" sz="2400" dirty="0" smtClean="0">
                <a:latin typeface="Times New Roman" pitchFamily="18" charset="0"/>
                <a:ea typeface="Times" pitchFamily="18" charset="0"/>
                <a:cs typeface="Times New Roman" pitchFamily="18" charset="0"/>
              </a:rPr>
              <a:t>Gaz ile temas eden tüm parçalar yeniden kullanılacak ise önce aseton, </a:t>
            </a:r>
            <a:r>
              <a:rPr lang="tr-TR" altLang="tr-TR" sz="2400" dirty="0" err="1" smtClean="0">
                <a:latin typeface="Times New Roman" pitchFamily="18" charset="0"/>
                <a:ea typeface="Times" pitchFamily="18" charset="0"/>
                <a:cs typeface="Times New Roman" pitchFamily="18" charset="0"/>
              </a:rPr>
              <a:t>diklorometan</a:t>
            </a:r>
            <a:r>
              <a:rPr lang="tr-TR" altLang="tr-TR" sz="2400" dirty="0" smtClean="0">
                <a:latin typeface="Times New Roman" pitchFamily="18" charset="0"/>
                <a:ea typeface="Times" pitchFamily="18" charset="0"/>
                <a:cs typeface="Times New Roman" pitchFamily="18" charset="0"/>
              </a:rPr>
              <a:t> yada </a:t>
            </a:r>
            <a:r>
              <a:rPr lang="tr-TR" altLang="tr-TR" sz="2400" dirty="0" err="1" smtClean="0">
                <a:latin typeface="Times New Roman" pitchFamily="18" charset="0"/>
                <a:ea typeface="Times" pitchFamily="18" charset="0"/>
                <a:cs typeface="Times New Roman" pitchFamily="18" charset="0"/>
              </a:rPr>
              <a:t>metanol</a:t>
            </a:r>
            <a:r>
              <a:rPr lang="tr-TR" altLang="tr-TR" sz="2400" dirty="0" smtClean="0">
                <a:latin typeface="Times New Roman" pitchFamily="18" charset="0"/>
                <a:ea typeface="Times" pitchFamily="18" charset="0"/>
                <a:cs typeface="Times New Roman" pitchFamily="18" charset="0"/>
              </a:rPr>
              <a:t> çözeltisi ile sonrada bir </a:t>
            </a:r>
            <a:r>
              <a:rPr lang="tr-TR" altLang="tr-TR" sz="2400" dirty="0" err="1" smtClean="0">
                <a:latin typeface="Times New Roman" pitchFamily="18" charset="0"/>
                <a:ea typeface="Times" pitchFamily="18" charset="0"/>
                <a:cs typeface="Times New Roman" pitchFamily="18" charset="0"/>
              </a:rPr>
              <a:t>toluen</a:t>
            </a:r>
            <a:r>
              <a:rPr lang="tr-TR" altLang="tr-TR" sz="2400" dirty="0" smtClean="0">
                <a:latin typeface="Times New Roman" pitchFamily="18" charset="0"/>
                <a:ea typeface="Times" pitchFamily="18" charset="0"/>
                <a:cs typeface="Times New Roman" pitchFamily="18" charset="0"/>
              </a:rPr>
              <a:t> çözeltisi ile durulanmalıdır.</a:t>
            </a:r>
          </a:p>
        </p:txBody>
      </p:sp>
      <p:sp>
        <p:nvSpPr>
          <p:cNvPr id="68611" name="Başlık 1"/>
          <p:cNvSpPr txBox="1">
            <a:spLocks/>
          </p:cNvSpPr>
          <p:nvPr/>
        </p:nvSpPr>
        <p:spPr bwMode="auto">
          <a:xfrm>
            <a:off x="0" y="0"/>
            <a:ext cx="9144000" cy="571500"/>
          </a:xfrm>
          <a:prstGeom prst="rect">
            <a:avLst/>
          </a:prstGeom>
          <a:noFill/>
          <a:ln w="9525">
            <a:noFill/>
            <a:miter lim="800000"/>
            <a:headEnd/>
            <a:tailEnd/>
          </a:ln>
        </p:spPr>
        <p:txBody>
          <a:bodyPr anchor="ctr"/>
          <a:lstStyle/>
          <a:p>
            <a:pPr algn="ctr" eaLnBrk="0" hangingPunct="0"/>
            <a:r>
              <a:rPr lang="tr-TR" sz="2800" b="1">
                <a:solidFill>
                  <a:srgbClr val="C00000"/>
                </a:solidFill>
                <a:latin typeface="Times New Roman" pitchFamily="18" charset="0"/>
                <a:cs typeface="Times New Roman" pitchFamily="18" charset="0"/>
              </a:rPr>
              <a:t>Polisiklik aromatik hidrokarbonlar (PAH)</a:t>
            </a:r>
            <a:endParaRPr lang="tr-TR" altLang="tr-TR" sz="280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9 Metin kutusu"/>
          <p:cNvSpPr txBox="1">
            <a:spLocks noChangeArrowheads="1"/>
          </p:cNvSpPr>
          <p:nvPr/>
        </p:nvSpPr>
        <p:spPr bwMode="auto">
          <a:xfrm>
            <a:off x="287338" y="908050"/>
            <a:ext cx="8624887" cy="5201424"/>
          </a:xfrm>
          <a:prstGeom prst="rect">
            <a:avLst/>
          </a:prstGeom>
          <a:noFill/>
          <a:ln w="9525">
            <a:noFill/>
            <a:miter lim="800000"/>
            <a:headEnd/>
            <a:tailEnd/>
          </a:ln>
        </p:spPr>
        <p:txBody>
          <a:bodyPr>
            <a:spAutoFit/>
          </a:bodyPr>
          <a:lstStyle/>
          <a:p>
            <a:pPr algn="just">
              <a:spcBef>
                <a:spcPts val="1200"/>
              </a:spcBef>
              <a:spcAft>
                <a:spcPts val="1200"/>
              </a:spcAft>
            </a:pPr>
            <a:r>
              <a:rPr lang="tr-TR" altLang="tr-TR" sz="2800" dirty="0" smtClean="0">
                <a:latin typeface="Times New Roman" pitchFamily="18" charset="0"/>
                <a:cs typeface="Times New Roman" pitchFamily="18" charset="0"/>
              </a:rPr>
              <a:t>Metot A (seyreltme metodu):</a:t>
            </a:r>
          </a:p>
          <a:p>
            <a:pPr algn="just">
              <a:spcBef>
                <a:spcPts val="1200"/>
              </a:spcBef>
              <a:spcAft>
                <a:spcPts val="1200"/>
              </a:spcAft>
              <a:buFont typeface="Wingdings" pitchFamily="2" charset="2"/>
              <a:buChar char="Ø"/>
            </a:pPr>
            <a:r>
              <a:rPr lang="tr-TR" altLang="tr-TR" sz="2800" dirty="0" smtClean="0">
                <a:latin typeface="Times New Roman" pitchFamily="18" charset="0"/>
                <a:cs typeface="Times New Roman" pitchFamily="18" charset="0"/>
              </a:rPr>
              <a:t>Örnekleme </a:t>
            </a:r>
            <a:r>
              <a:rPr lang="tr-TR" altLang="tr-TR" sz="2800" dirty="0" err="1" smtClean="0">
                <a:latin typeface="Times New Roman" pitchFamily="18" charset="0"/>
                <a:cs typeface="Times New Roman" pitchFamily="18" charset="0"/>
              </a:rPr>
              <a:t>izokinetik</a:t>
            </a:r>
            <a:r>
              <a:rPr lang="tr-TR" altLang="tr-TR" sz="2800" dirty="0" smtClean="0">
                <a:latin typeface="Times New Roman" pitchFamily="18" charset="0"/>
                <a:cs typeface="Times New Roman" pitchFamily="18" charset="0"/>
              </a:rPr>
              <a:t> olarak, ısıtılmış </a:t>
            </a:r>
            <a:r>
              <a:rPr lang="tr-TR" altLang="tr-TR" sz="2800" dirty="0" err="1" smtClean="0">
                <a:latin typeface="Times New Roman" pitchFamily="18" charset="0"/>
                <a:cs typeface="Times New Roman" pitchFamily="18" charset="0"/>
              </a:rPr>
              <a:t>prob</a:t>
            </a:r>
            <a:r>
              <a:rPr lang="tr-TR" altLang="tr-TR" sz="2800" dirty="0" smtClean="0">
                <a:latin typeface="Times New Roman" pitchFamily="18" charset="0"/>
                <a:cs typeface="Times New Roman" pitchFamily="18" charset="0"/>
              </a:rPr>
              <a:t> kullanılarak yapılır. Ardından 40 </a:t>
            </a:r>
            <a:r>
              <a:rPr lang="tr-TR" altLang="tr-TR" sz="2800" baseline="30000" dirty="0" err="1" smtClean="0">
                <a:latin typeface="Times New Roman" pitchFamily="18" charset="0"/>
                <a:cs typeface="Times New Roman" pitchFamily="18" charset="0"/>
              </a:rPr>
              <a:t>o</a:t>
            </a:r>
            <a:r>
              <a:rPr lang="tr-TR" altLang="tr-TR" sz="2800" dirty="0" err="1" smtClean="0">
                <a:latin typeface="Times New Roman" pitchFamily="18" charset="0"/>
                <a:cs typeface="Times New Roman" pitchFamily="18" charset="0"/>
              </a:rPr>
              <a:t>C</a:t>
            </a:r>
            <a:r>
              <a:rPr lang="tr-TR" altLang="tr-TR" sz="2800" dirty="0" smtClean="0">
                <a:latin typeface="Times New Roman" pitchFamily="18" charset="0"/>
                <a:cs typeface="Times New Roman" pitchFamily="18" charset="0"/>
              </a:rPr>
              <a:t> altına soğutulur.</a:t>
            </a:r>
          </a:p>
          <a:p>
            <a:pPr algn="just">
              <a:spcBef>
                <a:spcPts val="1200"/>
              </a:spcBef>
              <a:spcAft>
                <a:spcPts val="1200"/>
              </a:spcAft>
              <a:buFont typeface="Wingdings" pitchFamily="2" charset="2"/>
              <a:buChar char="Ø"/>
            </a:pPr>
            <a:r>
              <a:rPr lang="tr-TR" altLang="tr-TR" sz="2800" dirty="0" smtClean="0">
                <a:latin typeface="Times New Roman" pitchFamily="18" charset="0"/>
                <a:cs typeface="Times New Roman" pitchFamily="18" charset="0"/>
              </a:rPr>
              <a:t>Örnekleme debisi 2 m</a:t>
            </a:r>
            <a:r>
              <a:rPr lang="tr-TR" altLang="tr-TR" sz="2800" baseline="30000" dirty="0" smtClean="0">
                <a:latin typeface="Times New Roman" pitchFamily="18" charset="0"/>
                <a:cs typeface="Times New Roman" pitchFamily="18" charset="0"/>
              </a:rPr>
              <a:t>3</a:t>
            </a:r>
            <a:r>
              <a:rPr lang="tr-TR" altLang="tr-TR" sz="2800" dirty="0" smtClean="0">
                <a:latin typeface="Times New Roman" pitchFamily="18" charset="0"/>
                <a:cs typeface="Times New Roman" pitchFamily="18" charset="0"/>
              </a:rPr>
              <a:t>/h ile 8 m</a:t>
            </a:r>
            <a:r>
              <a:rPr lang="tr-TR" altLang="tr-TR" sz="2800" baseline="30000" dirty="0" smtClean="0">
                <a:latin typeface="Times New Roman" pitchFamily="18" charset="0"/>
                <a:cs typeface="Times New Roman" pitchFamily="18" charset="0"/>
              </a:rPr>
              <a:t>3</a:t>
            </a:r>
            <a:r>
              <a:rPr lang="tr-TR" altLang="tr-TR" sz="2800" dirty="0" smtClean="0">
                <a:latin typeface="Times New Roman" pitchFamily="18" charset="0"/>
                <a:cs typeface="Times New Roman" pitchFamily="18" charset="0"/>
              </a:rPr>
              <a:t>/h aralığında olmalıdır. Analiz için 8 m</a:t>
            </a:r>
            <a:r>
              <a:rPr lang="tr-TR" altLang="tr-TR" sz="2800" baseline="30000" dirty="0" smtClean="0">
                <a:latin typeface="Times New Roman" pitchFamily="18" charset="0"/>
                <a:cs typeface="Times New Roman" pitchFamily="18" charset="0"/>
              </a:rPr>
              <a:t>3</a:t>
            </a:r>
            <a:r>
              <a:rPr lang="tr-TR" altLang="tr-TR" sz="2800" dirty="0" smtClean="0">
                <a:latin typeface="Times New Roman" pitchFamily="18" charset="0"/>
                <a:cs typeface="Times New Roman" pitchFamily="18" charset="0"/>
              </a:rPr>
              <a:t> ile 10 m</a:t>
            </a:r>
            <a:r>
              <a:rPr lang="tr-TR" altLang="tr-TR" sz="2800" baseline="30000" dirty="0" smtClean="0">
                <a:latin typeface="Times New Roman" pitchFamily="18" charset="0"/>
                <a:cs typeface="Times New Roman" pitchFamily="18" charset="0"/>
              </a:rPr>
              <a:t>3</a:t>
            </a:r>
            <a:r>
              <a:rPr lang="tr-TR" altLang="tr-TR" sz="2800" dirty="0" smtClean="0">
                <a:latin typeface="Times New Roman" pitchFamily="18" charset="0"/>
                <a:cs typeface="Times New Roman" pitchFamily="18" charset="0"/>
              </a:rPr>
              <a:t> arasında numune toplamak yeterli olacaktır.</a:t>
            </a:r>
          </a:p>
          <a:p>
            <a:pPr algn="just">
              <a:spcBef>
                <a:spcPts val="1200"/>
              </a:spcBef>
              <a:spcAft>
                <a:spcPts val="1200"/>
              </a:spcAft>
              <a:buFont typeface="Wingdings" pitchFamily="2" charset="2"/>
              <a:buChar char="Ø"/>
            </a:pPr>
            <a:r>
              <a:rPr lang="tr-TR" altLang="tr-TR" sz="2800" dirty="0" smtClean="0">
                <a:latin typeface="Times New Roman" pitchFamily="18" charset="0"/>
                <a:cs typeface="Times New Roman" pitchFamily="18" charset="0"/>
              </a:rPr>
              <a:t>Örnekleme sonrası filtre, </a:t>
            </a:r>
            <a:r>
              <a:rPr lang="tr-TR" altLang="tr-TR" sz="2800" dirty="0" err="1" smtClean="0">
                <a:latin typeface="Times New Roman" pitchFamily="18" charset="0"/>
                <a:cs typeface="Times New Roman" pitchFamily="18" charset="0"/>
              </a:rPr>
              <a:t>absorbans</a:t>
            </a:r>
            <a:r>
              <a:rPr lang="tr-TR" altLang="tr-TR" sz="2800" dirty="0" smtClean="0">
                <a:latin typeface="Times New Roman" pitchFamily="18" charset="0"/>
                <a:cs typeface="Times New Roman" pitchFamily="18" charset="0"/>
              </a:rPr>
              <a:t> ve durulama çözeltileri analiz edilir.</a:t>
            </a:r>
          </a:p>
          <a:p>
            <a:pPr algn="just">
              <a:spcBef>
                <a:spcPts val="1200"/>
              </a:spcBef>
              <a:spcAft>
                <a:spcPts val="1200"/>
              </a:spcAft>
              <a:buFont typeface="Wingdings" pitchFamily="2" charset="2"/>
              <a:buChar char="Ø"/>
            </a:pPr>
            <a:endParaRPr lang="tr-TR" altLang="tr-TR" sz="2800" dirty="0">
              <a:latin typeface="Times New Roman" pitchFamily="18" charset="0"/>
              <a:cs typeface="Times New Roman" pitchFamily="18" charset="0"/>
            </a:endParaRPr>
          </a:p>
        </p:txBody>
      </p:sp>
      <p:sp>
        <p:nvSpPr>
          <p:cNvPr id="68611" name="Başlık 1"/>
          <p:cNvSpPr txBox="1">
            <a:spLocks/>
          </p:cNvSpPr>
          <p:nvPr/>
        </p:nvSpPr>
        <p:spPr bwMode="auto">
          <a:xfrm>
            <a:off x="0" y="0"/>
            <a:ext cx="9144000" cy="571500"/>
          </a:xfrm>
          <a:prstGeom prst="rect">
            <a:avLst/>
          </a:prstGeom>
          <a:noFill/>
          <a:ln w="9525">
            <a:noFill/>
            <a:miter lim="800000"/>
            <a:headEnd/>
            <a:tailEnd/>
          </a:ln>
        </p:spPr>
        <p:txBody>
          <a:bodyPr anchor="ctr"/>
          <a:lstStyle/>
          <a:p>
            <a:pPr algn="ctr" eaLnBrk="0" hangingPunct="0"/>
            <a:r>
              <a:rPr lang="tr-TR" sz="2800" b="1">
                <a:solidFill>
                  <a:srgbClr val="C00000"/>
                </a:solidFill>
                <a:latin typeface="Times New Roman" pitchFamily="18" charset="0"/>
                <a:cs typeface="Times New Roman" pitchFamily="18" charset="0"/>
              </a:rPr>
              <a:t>Polisiklik aromatik hidrokarbonlar (PAH)</a:t>
            </a:r>
            <a:endParaRPr lang="tr-TR" altLang="tr-TR" sz="280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Başlık 1"/>
          <p:cNvSpPr txBox="1">
            <a:spLocks/>
          </p:cNvSpPr>
          <p:nvPr/>
        </p:nvSpPr>
        <p:spPr bwMode="auto">
          <a:xfrm>
            <a:off x="0" y="0"/>
            <a:ext cx="9144000" cy="571500"/>
          </a:xfrm>
          <a:prstGeom prst="rect">
            <a:avLst/>
          </a:prstGeom>
          <a:noFill/>
          <a:ln w="9525">
            <a:noFill/>
            <a:miter lim="800000"/>
            <a:headEnd/>
            <a:tailEnd/>
          </a:ln>
        </p:spPr>
        <p:txBody>
          <a:bodyPr anchor="ctr"/>
          <a:lstStyle/>
          <a:p>
            <a:pPr algn="ctr" eaLnBrk="0" hangingPunct="0"/>
            <a:r>
              <a:rPr lang="tr-TR" sz="2800" b="1">
                <a:solidFill>
                  <a:srgbClr val="C00000"/>
                </a:solidFill>
                <a:latin typeface="Times New Roman" pitchFamily="18" charset="0"/>
                <a:cs typeface="Times New Roman" pitchFamily="18" charset="0"/>
              </a:rPr>
              <a:t>Polisiklik aromatik hidrokarbonlar (PAH)</a:t>
            </a:r>
            <a:endParaRPr lang="tr-TR" altLang="tr-TR" sz="2800">
              <a:solidFill>
                <a:schemeClr val="tx2"/>
              </a:solidFill>
              <a:latin typeface="Times New Roman" pitchFamily="18" charset="0"/>
              <a:cs typeface="Times New Roman" pitchFamily="18" charset="0"/>
            </a:endParaRPr>
          </a:p>
        </p:txBody>
      </p:sp>
      <p:pic>
        <p:nvPicPr>
          <p:cNvPr id="111618" name="Picture 2"/>
          <p:cNvPicPr>
            <a:picLocks noChangeAspect="1" noChangeArrowheads="1"/>
          </p:cNvPicPr>
          <p:nvPr/>
        </p:nvPicPr>
        <p:blipFill>
          <a:blip r:embed="rId2" cstate="print"/>
          <a:srcRect/>
          <a:stretch>
            <a:fillRect/>
          </a:stretch>
        </p:blipFill>
        <p:spPr bwMode="auto">
          <a:xfrm>
            <a:off x="304800" y="685800"/>
            <a:ext cx="8534400" cy="3352800"/>
          </a:xfrm>
          <a:prstGeom prst="rect">
            <a:avLst/>
          </a:prstGeom>
          <a:noFill/>
          <a:ln w="9525">
            <a:noFill/>
            <a:miter lim="800000"/>
            <a:headEnd/>
            <a:tailEnd/>
          </a:ln>
        </p:spPr>
      </p:pic>
      <p:pic>
        <p:nvPicPr>
          <p:cNvPr id="111621" name="Picture 5"/>
          <p:cNvPicPr>
            <a:picLocks noChangeAspect="1" noChangeArrowheads="1"/>
          </p:cNvPicPr>
          <p:nvPr/>
        </p:nvPicPr>
        <p:blipFill>
          <a:blip r:embed="rId3" cstate="print"/>
          <a:srcRect/>
          <a:stretch>
            <a:fillRect/>
          </a:stretch>
        </p:blipFill>
        <p:spPr bwMode="auto">
          <a:xfrm>
            <a:off x="304800" y="4038600"/>
            <a:ext cx="3048000" cy="1905000"/>
          </a:xfrm>
          <a:prstGeom prst="rect">
            <a:avLst/>
          </a:prstGeom>
          <a:noFill/>
          <a:ln w="9525">
            <a:noFill/>
            <a:miter lim="800000"/>
            <a:headEnd/>
            <a:tailEnd/>
          </a:ln>
        </p:spPr>
      </p:pic>
      <p:pic>
        <p:nvPicPr>
          <p:cNvPr id="111622" name="Picture 6"/>
          <p:cNvPicPr>
            <a:picLocks noChangeAspect="1" noChangeArrowheads="1"/>
          </p:cNvPicPr>
          <p:nvPr/>
        </p:nvPicPr>
        <p:blipFill>
          <a:blip r:embed="rId4" cstate="print"/>
          <a:srcRect/>
          <a:stretch>
            <a:fillRect/>
          </a:stretch>
        </p:blipFill>
        <p:spPr bwMode="auto">
          <a:xfrm>
            <a:off x="3352800" y="4038600"/>
            <a:ext cx="2895600" cy="1905000"/>
          </a:xfrm>
          <a:prstGeom prst="rect">
            <a:avLst/>
          </a:prstGeom>
          <a:noFill/>
          <a:ln w="9525">
            <a:noFill/>
            <a:miter lim="800000"/>
            <a:headEnd/>
            <a:tailEnd/>
          </a:ln>
        </p:spPr>
      </p:pic>
      <p:pic>
        <p:nvPicPr>
          <p:cNvPr id="111623" name="Picture 7"/>
          <p:cNvPicPr>
            <a:picLocks noChangeAspect="1" noChangeArrowheads="1"/>
          </p:cNvPicPr>
          <p:nvPr/>
        </p:nvPicPr>
        <p:blipFill>
          <a:blip r:embed="rId5" cstate="print"/>
          <a:srcRect/>
          <a:stretch>
            <a:fillRect/>
          </a:stretch>
        </p:blipFill>
        <p:spPr bwMode="auto">
          <a:xfrm>
            <a:off x="6211957" y="4038600"/>
            <a:ext cx="2551043" cy="1905000"/>
          </a:xfrm>
          <a:prstGeom prst="rect">
            <a:avLst/>
          </a:prstGeom>
          <a:noFill/>
          <a:ln w="9525">
            <a:noFill/>
            <a:miter lim="800000"/>
            <a:headEnd/>
            <a:tailEnd/>
          </a:ln>
        </p:spPr>
      </p:pic>
      <p:pic>
        <p:nvPicPr>
          <p:cNvPr id="111624" name="Picture 8"/>
          <p:cNvPicPr>
            <a:picLocks noChangeAspect="1" noChangeArrowheads="1"/>
          </p:cNvPicPr>
          <p:nvPr/>
        </p:nvPicPr>
        <p:blipFill>
          <a:blip r:embed="rId6" cstate="print"/>
          <a:srcRect/>
          <a:stretch>
            <a:fillRect/>
          </a:stretch>
        </p:blipFill>
        <p:spPr bwMode="auto">
          <a:xfrm>
            <a:off x="228600" y="6019800"/>
            <a:ext cx="86106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6886</TotalTime>
  <Words>2281</Words>
  <Application>Microsoft Office PowerPoint</Application>
  <PresentationFormat>Ekran Gösterisi (4:3)</PresentationFormat>
  <Paragraphs>267</Paragraphs>
  <Slides>41</Slides>
  <Notes>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41</vt:i4>
      </vt:variant>
    </vt:vector>
  </HeadingPairs>
  <TitlesOfParts>
    <vt:vector size="46" baseType="lpstr">
      <vt:lpstr>Arial</vt:lpstr>
      <vt:lpstr>Times</vt:lpstr>
      <vt:lpstr>Times New Roman</vt:lpstr>
      <vt:lpstr>Wingdings</vt:lpstr>
      <vt:lpstr>Varsayılan Tasarım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Betül KESKİN</dc:creator>
  <cp:lastModifiedBy>Mustafa Altundağ</cp:lastModifiedBy>
  <cp:revision>884</cp:revision>
  <cp:lastPrinted>1601-01-01T00:00:00Z</cp:lastPrinted>
  <dcterms:created xsi:type="dcterms:W3CDTF">1601-01-01T00:00:00Z</dcterms:created>
  <dcterms:modified xsi:type="dcterms:W3CDTF">2019-10-30T10:39:24Z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