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7" r:id="rId2"/>
  </p:sldMasterIdLst>
  <p:notesMasterIdLst>
    <p:notesMasterId r:id="rId20"/>
  </p:notesMasterIdLst>
  <p:sldIdLst>
    <p:sldId id="295" r:id="rId3"/>
    <p:sldId id="258" r:id="rId4"/>
    <p:sldId id="260" r:id="rId5"/>
    <p:sldId id="264" r:id="rId6"/>
    <p:sldId id="263" r:id="rId7"/>
    <p:sldId id="327" r:id="rId8"/>
    <p:sldId id="338" r:id="rId9"/>
    <p:sldId id="339" r:id="rId10"/>
    <p:sldId id="328" r:id="rId11"/>
    <p:sldId id="340" r:id="rId12"/>
    <p:sldId id="314" r:id="rId13"/>
    <p:sldId id="317" r:id="rId14"/>
    <p:sldId id="337" r:id="rId15"/>
    <p:sldId id="341" r:id="rId16"/>
    <p:sldId id="267" r:id="rId17"/>
    <p:sldId id="320" r:id="rId18"/>
    <p:sldId id="34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2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895B9-ADCF-43AB-A7FC-B0252B59CB82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</dgm:pt>
    <dgm:pt modelId="{BE258DB4-CF60-410B-A5C1-088A7F60BCCB}">
      <dgm:prSet phldrT="[Metin]"/>
      <dgm:spPr/>
      <dgm:t>
        <a:bodyPr/>
        <a:lstStyle/>
        <a:p>
          <a:r>
            <a:rPr lang="tr-TR" b="1" dirty="0" smtClean="0"/>
            <a:t>GEÇİCİ FAALİYET BELGESİ</a:t>
          </a:r>
          <a:endParaRPr lang="tr-TR" b="1" dirty="0"/>
        </a:p>
      </dgm:t>
    </dgm:pt>
    <dgm:pt modelId="{6F7A4252-426D-4484-905F-B59FD5458F17}" type="parTrans" cxnId="{5BBB4A0F-F1CB-48E2-A558-117F95ACF0F5}">
      <dgm:prSet/>
      <dgm:spPr/>
      <dgm:t>
        <a:bodyPr/>
        <a:lstStyle/>
        <a:p>
          <a:endParaRPr lang="tr-TR" b="1"/>
        </a:p>
      </dgm:t>
    </dgm:pt>
    <dgm:pt modelId="{AADEF2CC-83BD-423D-9CF2-C2F9B6DF8452}" type="sibTrans" cxnId="{5BBB4A0F-F1CB-48E2-A558-117F95ACF0F5}">
      <dgm:prSet/>
      <dgm:spPr/>
      <dgm:t>
        <a:bodyPr/>
        <a:lstStyle/>
        <a:p>
          <a:endParaRPr lang="tr-TR" b="1"/>
        </a:p>
      </dgm:t>
    </dgm:pt>
    <dgm:pt modelId="{F14FF1D1-AE13-4403-B5C0-EF9879ED7FCA}">
      <dgm:prSet phldrT="[Metin]"/>
      <dgm:spPr/>
      <dgm:t>
        <a:bodyPr/>
        <a:lstStyle/>
        <a:p>
          <a:r>
            <a:rPr lang="tr-TR" b="1" dirty="0" smtClean="0"/>
            <a:t>DENEME YAKMASI</a:t>
          </a:r>
          <a:endParaRPr lang="tr-TR" b="1" dirty="0"/>
        </a:p>
      </dgm:t>
    </dgm:pt>
    <dgm:pt modelId="{7B4C541D-F754-4E54-9CA6-DBE17DF955A0}" type="parTrans" cxnId="{7B4209FA-5B84-4030-8541-B428B3C64ECD}">
      <dgm:prSet/>
      <dgm:spPr/>
      <dgm:t>
        <a:bodyPr/>
        <a:lstStyle/>
        <a:p>
          <a:endParaRPr lang="tr-TR" b="1"/>
        </a:p>
      </dgm:t>
    </dgm:pt>
    <dgm:pt modelId="{17BC649C-770D-442B-92CE-56FEFC7081A3}" type="sibTrans" cxnId="{7B4209FA-5B84-4030-8541-B428B3C64ECD}">
      <dgm:prSet/>
      <dgm:spPr/>
      <dgm:t>
        <a:bodyPr/>
        <a:lstStyle/>
        <a:p>
          <a:endParaRPr lang="tr-TR" b="1"/>
        </a:p>
      </dgm:t>
    </dgm:pt>
    <dgm:pt modelId="{B52DC4B7-FEC8-459C-8FE5-74D6C7F424BA}">
      <dgm:prSet/>
      <dgm:spPr/>
      <dgm:t>
        <a:bodyPr/>
        <a:lstStyle/>
        <a:p>
          <a:r>
            <a:rPr lang="tr-TR" b="1" dirty="0" smtClean="0"/>
            <a:t>DENEME YAKMASI SONUÇ RAPORU</a:t>
          </a:r>
          <a:endParaRPr lang="tr-TR" b="1" dirty="0"/>
        </a:p>
      </dgm:t>
    </dgm:pt>
    <dgm:pt modelId="{F7FC8C5C-4E91-4E1F-A3D4-6EA44639C0F8}" type="parTrans" cxnId="{6D7873EB-BAA6-4688-B87F-F49E8F0C82F1}">
      <dgm:prSet/>
      <dgm:spPr/>
      <dgm:t>
        <a:bodyPr/>
        <a:lstStyle/>
        <a:p>
          <a:endParaRPr lang="tr-TR" b="1"/>
        </a:p>
      </dgm:t>
    </dgm:pt>
    <dgm:pt modelId="{07CFDDA5-5AAA-4170-886D-FC4D89E80452}" type="sibTrans" cxnId="{6D7873EB-BAA6-4688-B87F-F49E8F0C82F1}">
      <dgm:prSet/>
      <dgm:spPr/>
      <dgm:t>
        <a:bodyPr/>
        <a:lstStyle/>
        <a:p>
          <a:endParaRPr lang="tr-TR" b="1"/>
        </a:p>
      </dgm:t>
    </dgm:pt>
    <dgm:pt modelId="{C68768B3-E435-49C9-8699-7CEEAF111040}">
      <dgm:prSet/>
      <dgm:spPr/>
      <dgm:t>
        <a:bodyPr/>
        <a:lstStyle/>
        <a:p>
          <a:r>
            <a:rPr lang="tr-TR" b="1" dirty="0" smtClean="0"/>
            <a:t>LİSANS</a:t>
          </a:r>
          <a:endParaRPr lang="tr-TR" b="1" dirty="0"/>
        </a:p>
      </dgm:t>
    </dgm:pt>
    <dgm:pt modelId="{AA0843C0-B02E-4823-9536-2ECD16E333D1}" type="sibTrans" cxnId="{2EBAF1AE-56B1-490A-8136-5ED93DC5943F}">
      <dgm:prSet/>
      <dgm:spPr/>
      <dgm:t>
        <a:bodyPr/>
        <a:lstStyle/>
        <a:p>
          <a:endParaRPr lang="tr-TR" b="1"/>
        </a:p>
      </dgm:t>
    </dgm:pt>
    <dgm:pt modelId="{368BF869-075F-43B1-A4D7-7B6E58106334}" type="parTrans" cxnId="{2EBAF1AE-56B1-490A-8136-5ED93DC5943F}">
      <dgm:prSet/>
      <dgm:spPr/>
      <dgm:t>
        <a:bodyPr/>
        <a:lstStyle/>
        <a:p>
          <a:endParaRPr lang="tr-TR" b="1"/>
        </a:p>
      </dgm:t>
    </dgm:pt>
    <dgm:pt modelId="{5B938072-0C47-4E20-B8E7-F096B1876DA8}" type="pres">
      <dgm:prSet presAssocID="{4C2895B9-ADCF-43AB-A7FC-B0252B59CB82}" presName="Name0" presStyleCnt="0">
        <dgm:presLayoutVars>
          <dgm:dir/>
          <dgm:animLvl val="lvl"/>
          <dgm:resizeHandles val="exact"/>
        </dgm:presLayoutVars>
      </dgm:prSet>
      <dgm:spPr/>
    </dgm:pt>
    <dgm:pt modelId="{CBA1E490-048D-4057-93F3-7DAFA2D15E09}" type="pres">
      <dgm:prSet presAssocID="{C68768B3-E435-49C9-8699-7CEEAF111040}" presName="boxAndChildren" presStyleCnt="0"/>
      <dgm:spPr/>
    </dgm:pt>
    <dgm:pt modelId="{ED2F7D75-E23C-48CE-A158-1E6B7A6A9D79}" type="pres">
      <dgm:prSet presAssocID="{C68768B3-E435-49C9-8699-7CEEAF111040}" presName="parentTextBox" presStyleLbl="node1" presStyleIdx="0" presStyleCnt="4"/>
      <dgm:spPr/>
      <dgm:t>
        <a:bodyPr/>
        <a:lstStyle/>
        <a:p>
          <a:endParaRPr lang="tr-TR"/>
        </a:p>
      </dgm:t>
    </dgm:pt>
    <dgm:pt modelId="{0F5C7F93-D2A8-4CDF-BB0C-FE7827C587E9}" type="pres">
      <dgm:prSet presAssocID="{07CFDDA5-5AAA-4170-886D-FC4D89E80452}" presName="sp" presStyleCnt="0"/>
      <dgm:spPr/>
    </dgm:pt>
    <dgm:pt modelId="{43E48F42-1111-48E9-B61F-AC96A5E3C3A7}" type="pres">
      <dgm:prSet presAssocID="{B52DC4B7-FEC8-459C-8FE5-74D6C7F424BA}" presName="arrowAndChildren" presStyleCnt="0"/>
      <dgm:spPr/>
    </dgm:pt>
    <dgm:pt modelId="{0AD673EF-BE4B-412B-A8E3-7DD3413DB3CC}" type="pres">
      <dgm:prSet presAssocID="{B52DC4B7-FEC8-459C-8FE5-74D6C7F424BA}" presName="parentTextArrow" presStyleLbl="node1" presStyleIdx="1" presStyleCnt="4"/>
      <dgm:spPr/>
      <dgm:t>
        <a:bodyPr/>
        <a:lstStyle/>
        <a:p>
          <a:endParaRPr lang="tr-TR"/>
        </a:p>
      </dgm:t>
    </dgm:pt>
    <dgm:pt modelId="{4B19C4DF-6BAE-47FD-96B9-FBA9DB427314}" type="pres">
      <dgm:prSet presAssocID="{17BC649C-770D-442B-92CE-56FEFC7081A3}" presName="sp" presStyleCnt="0"/>
      <dgm:spPr/>
    </dgm:pt>
    <dgm:pt modelId="{96841B7F-8EC1-49DC-BF71-77647F10AA22}" type="pres">
      <dgm:prSet presAssocID="{F14FF1D1-AE13-4403-B5C0-EF9879ED7FCA}" presName="arrowAndChildren" presStyleCnt="0"/>
      <dgm:spPr/>
    </dgm:pt>
    <dgm:pt modelId="{2882F857-65A0-4F5B-9CD9-CBC18771F53A}" type="pres">
      <dgm:prSet presAssocID="{F14FF1D1-AE13-4403-B5C0-EF9879ED7FCA}" presName="parentTextArrow" presStyleLbl="node1" presStyleIdx="2" presStyleCnt="4"/>
      <dgm:spPr/>
      <dgm:t>
        <a:bodyPr/>
        <a:lstStyle/>
        <a:p>
          <a:endParaRPr lang="tr-TR"/>
        </a:p>
      </dgm:t>
    </dgm:pt>
    <dgm:pt modelId="{841DD785-FF3B-455F-93E0-7C25398474ED}" type="pres">
      <dgm:prSet presAssocID="{AADEF2CC-83BD-423D-9CF2-C2F9B6DF8452}" presName="sp" presStyleCnt="0"/>
      <dgm:spPr/>
    </dgm:pt>
    <dgm:pt modelId="{012FC50E-CECD-4D3A-AA04-57219DC98303}" type="pres">
      <dgm:prSet presAssocID="{BE258DB4-CF60-410B-A5C1-088A7F60BCCB}" presName="arrowAndChildren" presStyleCnt="0"/>
      <dgm:spPr/>
    </dgm:pt>
    <dgm:pt modelId="{56149187-6D59-4CBF-9000-85150285071D}" type="pres">
      <dgm:prSet presAssocID="{BE258DB4-CF60-410B-A5C1-088A7F60BCCB}" presName="parentTextArrow" presStyleLbl="node1" presStyleIdx="3" presStyleCnt="4" custLinFactNeighborX="-3571" custLinFactNeighborY="-221"/>
      <dgm:spPr/>
      <dgm:t>
        <a:bodyPr/>
        <a:lstStyle/>
        <a:p>
          <a:endParaRPr lang="tr-TR"/>
        </a:p>
      </dgm:t>
    </dgm:pt>
  </dgm:ptLst>
  <dgm:cxnLst>
    <dgm:cxn modelId="{230FAF96-82D9-4CAD-B866-59B6D470F4A9}" type="presOf" srcId="{C68768B3-E435-49C9-8699-7CEEAF111040}" destId="{ED2F7D75-E23C-48CE-A158-1E6B7A6A9D79}" srcOrd="0" destOrd="0" presId="urn:microsoft.com/office/officeart/2005/8/layout/process4"/>
    <dgm:cxn modelId="{6998DDAD-C619-4D21-A1B7-BC1554D9E375}" type="presOf" srcId="{4C2895B9-ADCF-43AB-A7FC-B0252B59CB82}" destId="{5B938072-0C47-4E20-B8E7-F096B1876DA8}" srcOrd="0" destOrd="0" presId="urn:microsoft.com/office/officeart/2005/8/layout/process4"/>
    <dgm:cxn modelId="{8EBEFE0F-7664-4336-9EB4-41272CE43F9F}" type="presOf" srcId="{B52DC4B7-FEC8-459C-8FE5-74D6C7F424BA}" destId="{0AD673EF-BE4B-412B-A8E3-7DD3413DB3CC}" srcOrd="0" destOrd="0" presId="urn:microsoft.com/office/officeart/2005/8/layout/process4"/>
    <dgm:cxn modelId="{2EBAF1AE-56B1-490A-8136-5ED93DC5943F}" srcId="{4C2895B9-ADCF-43AB-A7FC-B0252B59CB82}" destId="{C68768B3-E435-49C9-8699-7CEEAF111040}" srcOrd="3" destOrd="0" parTransId="{368BF869-075F-43B1-A4D7-7B6E58106334}" sibTransId="{AA0843C0-B02E-4823-9536-2ECD16E333D1}"/>
    <dgm:cxn modelId="{06463833-ADBD-4D3D-85CB-45F7BFA22887}" type="presOf" srcId="{BE258DB4-CF60-410B-A5C1-088A7F60BCCB}" destId="{56149187-6D59-4CBF-9000-85150285071D}" srcOrd="0" destOrd="0" presId="urn:microsoft.com/office/officeart/2005/8/layout/process4"/>
    <dgm:cxn modelId="{5BBB4A0F-F1CB-48E2-A558-117F95ACF0F5}" srcId="{4C2895B9-ADCF-43AB-A7FC-B0252B59CB82}" destId="{BE258DB4-CF60-410B-A5C1-088A7F60BCCB}" srcOrd="0" destOrd="0" parTransId="{6F7A4252-426D-4484-905F-B59FD5458F17}" sibTransId="{AADEF2CC-83BD-423D-9CF2-C2F9B6DF8452}"/>
    <dgm:cxn modelId="{7B4209FA-5B84-4030-8541-B428B3C64ECD}" srcId="{4C2895B9-ADCF-43AB-A7FC-B0252B59CB82}" destId="{F14FF1D1-AE13-4403-B5C0-EF9879ED7FCA}" srcOrd="1" destOrd="0" parTransId="{7B4C541D-F754-4E54-9CA6-DBE17DF955A0}" sibTransId="{17BC649C-770D-442B-92CE-56FEFC7081A3}"/>
    <dgm:cxn modelId="{7D96C69F-1205-48CB-B887-8FE74CF33044}" type="presOf" srcId="{F14FF1D1-AE13-4403-B5C0-EF9879ED7FCA}" destId="{2882F857-65A0-4F5B-9CD9-CBC18771F53A}" srcOrd="0" destOrd="0" presId="urn:microsoft.com/office/officeart/2005/8/layout/process4"/>
    <dgm:cxn modelId="{6D7873EB-BAA6-4688-B87F-F49E8F0C82F1}" srcId="{4C2895B9-ADCF-43AB-A7FC-B0252B59CB82}" destId="{B52DC4B7-FEC8-459C-8FE5-74D6C7F424BA}" srcOrd="2" destOrd="0" parTransId="{F7FC8C5C-4E91-4E1F-A3D4-6EA44639C0F8}" sibTransId="{07CFDDA5-5AAA-4170-886D-FC4D89E80452}"/>
    <dgm:cxn modelId="{A7373A37-7C56-4A45-B0E8-118CD4F0829F}" type="presParOf" srcId="{5B938072-0C47-4E20-B8E7-F096B1876DA8}" destId="{CBA1E490-048D-4057-93F3-7DAFA2D15E09}" srcOrd="0" destOrd="0" presId="urn:microsoft.com/office/officeart/2005/8/layout/process4"/>
    <dgm:cxn modelId="{CC5D8D71-A687-412D-BD02-6D189883FA64}" type="presParOf" srcId="{CBA1E490-048D-4057-93F3-7DAFA2D15E09}" destId="{ED2F7D75-E23C-48CE-A158-1E6B7A6A9D79}" srcOrd="0" destOrd="0" presId="urn:microsoft.com/office/officeart/2005/8/layout/process4"/>
    <dgm:cxn modelId="{07A12A51-3F67-4B87-8DD6-9A846CA8B55F}" type="presParOf" srcId="{5B938072-0C47-4E20-B8E7-F096B1876DA8}" destId="{0F5C7F93-D2A8-4CDF-BB0C-FE7827C587E9}" srcOrd="1" destOrd="0" presId="urn:microsoft.com/office/officeart/2005/8/layout/process4"/>
    <dgm:cxn modelId="{3CA726AD-6E7F-420C-994D-58749798EFD7}" type="presParOf" srcId="{5B938072-0C47-4E20-B8E7-F096B1876DA8}" destId="{43E48F42-1111-48E9-B61F-AC96A5E3C3A7}" srcOrd="2" destOrd="0" presId="urn:microsoft.com/office/officeart/2005/8/layout/process4"/>
    <dgm:cxn modelId="{6F70CB7C-F126-4DF2-AD65-A170CD928D71}" type="presParOf" srcId="{43E48F42-1111-48E9-B61F-AC96A5E3C3A7}" destId="{0AD673EF-BE4B-412B-A8E3-7DD3413DB3CC}" srcOrd="0" destOrd="0" presId="urn:microsoft.com/office/officeart/2005/8/layout/process4"/>
    <dgm:cxn modelId="{1774C12B-1B5F-42E9-A8C9-44A373F453F1}" type="presParOf" srcId="{5B938072-0C47-4E20-B8E7-F096B1876DA8}" destId="{4B19C4DF-6BAE-47FD-96B9-FBA9DB427314}" srcOrd="3" destOrd="0" presId="urn:microsoft.com/office/officeart/2005/8/layout/process4"/>
    <dgm:cxn modelId="{E2C77AE9-698E-4D1C-9F40-3AC874863D92}" type="presParOf" srcId="{5B938072-0C47-4E20-B8E7-F096B1876DA8}" destId="{96841B7F-8EC1-49DC-BF71-77647F10AA22}" srcOrd="4" destOrd="0" presId="urn:microsoft.com/office/officeart/2005/8/layout/process4"/>
    <dgm:cxn modelId="{8631349D-63BC-411D-978B-2D483D5C7644}" type="presParOf" srcId="{96841B7F-8EC1-49DC-BF71-77647F10AA22}" destId="{2882F857-65A0-4F5B-9CD9-CBC18771F53A}" srcOrd="0" destOrd="0" presId="urn:microsoft.com/office/officeart/2005/8/layout/process4"/>
    <dgm:cxn modelId="{050A4516-2DC7-433B-87D8-2AE4D1E38167}" type="presParOf" srcId="{5B938072-0C47-4E20-B8E7-F096B1876DA8}" destId="{841DD785-FF3B-455F-93E0-7C25398474ED}" srcOrd="5" destOrd="0" presId="urn:microsoft.com/office/officeart/2005/8/layout/process4"/>
    <dgm:cxn modelId="{34DC36CA-8DAB-48BD-97CD-BDB867FD7323}" type="presParOf" srcId="{5B938072-0C47-4E20-B8E7-F096B1876DA8}" destId="{012FC50E-CECD-4D3A-AA04-57219DC98303}" srcOrd="6" destOrd="0" presId="urn:microsoft.com/office/officeart/2005/8/layout/process4"/>
    <dgm:cxn modelId="{7B34AA57-6933-41CE-88FA-E9CF897C5EEC}" type="presParOf" srcId="{012FC50E-CECD-4D3A-AA04-57219DC98303}" destId="{56149187-6D59-4CBF-9000-8515028507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40FC3-0774-A34F-A2F5-C38D5858EB77}" type="doc">
      <dgm:prSet loTypeId="urn:microsoft.com/office/officeart/2005/8/layout/defaul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32B99B-C55D-A74F-AE8C-A65357CBD249}">
      <dgm:prSet phldrT="[Text]"/>
      <dgm:spPr/>
      <dgm:t>
        <a:bodyPr/>
        <a:lstStyle/>
        <a:p>
          <a:r>
            <a:rPr lang="tr-TR" dirty="0" smtClean="0"/>
            <a:t>Yakma tesislerinde işlemden kaynaklanan gazın,  ikinci yanma odasında 850 °C sıcaklıkta en az iki saniye kalması zorunludur.</a:t>
          </a:r>
        </a:p>
      </dgm:t>
    </dgm:pt>
    <dgm:pt modelId="{8AE40846-6831-B740-9002-C569DFF8E3BE}" type="parTrans" cxnId="{DC0C08F6-5FB7-BD49-993E-FB436BF13723}">
      <dgm:prSet/>
      <dgm:spPr/>
      <dgm:t>
        <a:bodyPr/>
        <a:lstStyle/>
        <a:p>
          <a:endParaRPr lang="en-US"/>
        </a:p>
      </dgm:t>
    </dgm:pt>
    <dgm:pt modelId="{1D3072EC-9E0A-AB42-A9A4-0D3199213681}" type="sibTrans" cxnId="{DC0C08F6-5FB7-BD49-993E-FB436BF13723}">
      <dgm:prSet/>
      <dgm:spPr/>
      <dgm:t>
        <a:bodyPr/>
        <a:lstStyle/>
        <a:p>
          <a:endParaRPr lang="en-US"/>
        </a:p>
      </dgm:t>
    </dgm:pt>
    <dgm:pt modelId="{5B4BEF9A-27FD-BA4E-9821-E8C37D096B6F}">
      <dgm:prSet phldrT="[Text]"/>
      <dgm:spPr/>
      <dgm:t>
        <a:bodyPr/>
        <a:lstStyle/>
        <a:p>
          <a:r>
            <a:rPr lang="tr-TR" dirty="0" smtClean="0"/>
            <a:t>Fırın sıcaklığının 850ºC veya 1100ºC altına düşmesi durumunda yedek brülör otomatik olarak devreye girecek şekilde teşkil edilmelidir.</a:t>
          </a:r>
        </a:p>
      </dgm:t>
    </dgm:pt>
    <dgm:pt modelId="{F0B3CDDD-EB2E-8A49-93EA-B864D3C723BA}" type="parTrans" cxnId="{9331A06C-800C-4F49-8600-47B5FEE28269}">
      <dgm:prSet/>
      <dgm:spPr/>
      <dgm:t>
        <a:bodyPr/>
        <a:lstStyle/>
        <a:p>
          <a:endParaRPr lang="en-US"/>
        </a:p>
      </dgm:t>
    </dgm:pt>
    <dgm:pt modelId="{2CEB4B52-42C2-7440-9A25-B637BCB1444F}" type="sibTrans" cxnId="{9331A06C-800C-4F49-8600-47B5FEE28269}">
      <dgm:prSet/>
      <dgm:spPr/>
      <dgm:t>
        <a:bodyPr/>
        <a:lstStyle/>
        <a:p>
          <a:endParaRPr lang="en-US"/>
        </a:p>
      </dgm:t>
    </dgm:pt>
    <dgm:pt modelId="{14DFCBF6-902D-4E36-8639-73050D14C5FC}">
      <dgm:prSet/>
      <dgm:spPr/>
      <dgm:t>
        <a:bodyPr/>
        <a:lstStyle/>
        <a:p>
          <a:r>
            <a:rPr lang="tr-TR" dirty="0" smtClean="0"/>
            <a:t>İçeriğinde %1’den fazla </a:t>
          </a:r>
          <a:r>
            <a:rPr lang="tr-TR" dirty="0" err="1" smtClean="0"/>
            <a:t>halojenli</a:t>
          </a:r>
          <a:r>
            <a:rPr lang="tr-TR" dirty="0" smtClean="0"/>
            <a:t> organik maddeler bulunan atıklar yakıldığında sıcaklığın 1100 °C’ye yükseltilmesi zorunludur.</a:t>
          </a:r>
        </a:p>
      </dgm:t>
    </dgm:pt>
    <dgm:pt modelId="{628309DD-363A-4700-BCB3-3F6B083B2D89}" type="parTrans" cxnId="{888FED5C-753E-4869-A7BD-EB3F2DFF11A4}">
      <dgm:prSet/>
      <dgm:spPr/>
      <dgm:t>
        <a:bodyPr/>
        <a:lstStyle/>
        <a:p>
          <a:endParaRPr lang="tr-TR"/>
        </a:p>
      </dgm:t>
    </dgm:pt>
    <dgm:pt modelId="{7C57F46A-CAAC-4F1A-83B7-28705E7F8153}" type="sibTrans" cxnId="{888FED5C-753E-4869-A7BD-EB3F2DFF11A4}">
      <dgm:prSet/>
      <dgm:spPr/>
      <dgm:t>
        <a:bodyPr/>
        <a:lstStyle/>
        <a:p>
          <a:endParaRPr lang="tr-TR"/>
        </a:p>
      </dgm:t>
    </dgm:pt>
    <dgm:pt modelId="{54DF6A25-4688-2B47-A9F7-4936A6EB1CB3}" type="pres">
      <dgm:prSet presAssocID="{40D40FC3-0774-A34F-A2F5-C38D5858EB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8FD9A5-8775-A24B-9405-3852FF514138}" type="pres">
      <dgm:prSet presAssocID="{F232B99B-C55D-A74F-AE8C-A65357CBD2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0F591-0308-7440-84F2-C89E9CE96BD0}" type="pres">
      <dgm:prSet presAssocID="{1D3072EC-9E0A-AB42-A9A4-0D3199213681}" presName="sibTrans" presStyleCnt="0"/>
      <dgm:spPr/>
      <dgm:t>
        <a:bodyPr/>
        <a:lstStyle/>
        <a:p>
          <a:endParaRPr lang="tr-TR"/>
        </a:p>
      </dgm:t>
    </dgm:pt>
    <dgm:pt modelId="{BB73BB86-F027-4529-8D2A-67931136FA88}" type="pres">
      <dgm:prSet presAssocID="{14DFCBF6-902D-4E36-8639-73050D14C5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702246-FA34-4EB2-B6EA-DC02A8CEE75B}" type="pres">
      <dgm:prSet presAssocID="{7C57F46A-CAAC-4F1A-83B7-28705E7F8153}" presName="sibTrans" presStyleCnt="0"/>
      <dgm:spPr/>
      <dgm:t>
        <a:bodyPr/>
        <a:lstStyle/>
        <a:p>
          <a:endParaRPr lang="tr-TR"/>
        </a:p>
      </dgm:t>
    </dgm:pt>
    <dgm:pt modelId="{1C43B008-E68D-0844-A1EB-EAD6C527DF1B}" type="pres">
      <dgm:prSet presAssocID="{5B4BEF9A-27FD-BA4E-9821-E8C37D096B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8949C-4865-40B3-B99B-4162032533A7}" type="presOf" srcId="{F232B99B-C55D-A74F-AE8C-A65357CBD249}" destId="{F38FD9A5-8775-A24B-9405-3852FF514138}" srcOrd="0" destOrd="0" presId="urn:microsoft.com/office/officeart/2005/8/layout/default"/>
    <dgm:cxn modelId="{293222C1-40CC-47C6-BDB6-F697B0D456B6}" type="presOf" srcId="{5B4BEF9A-27FD-BA4E-9821-E8C37D096B6F}" destId="{1C43B008-E68D-0844-A1EB-EAD6C527DF1B}" srcOrd="0" destOrd="0" presId="urn:microsoft.com/office/officeart/2005/8/layout/default"/>
    <dgm:cxn modelId="{DC0C08F6-5FB7-BD49-993E-FB436BF13723}" srcId="{40D40FC3-0774-A34F-A2F5-C38D5858EB77}" destId="{F232B99B-C55D-A74F-AE8C-A65357CBD249}" srcOrd="0" destOrd="0" parTransId="{8AE40846-6831-B740-9002-C569DFF8E3BE}" sibTransId="{1D3072EC-9E0A-AB42-A9A4-0D3199213681}"/>
    <dgm:cxn modelId="{00A36767-2670-4D25-B018-B1D67A0207B3}" type="presOf" srcId="{40D40FC3-0774-A34F-A2F5-C38D5858EB77}" destId="{54DF6A25-4688-2B47-A9F7-4936A6EB1CB3}" srcOrd="0" destOrd="0" presId="urn:microsoft.com/office/officeart/2005/8/layout/default"/>
    <dgm:cxn modelId="{888FED5C-753E-4869-A7BD-EB3F2DFF11A4}" srcId="{40D40FC3-0774-A34F-A2F5-C38D5858EB77}" destId="{14DFCBF6-902D-4E36-8639-73050D14C5FC}" srcOrd="1" destOrd="0" parTransId="{628309DD-363A-4700-BCB3-3F6B083B2D89}" sibTransId="{7C57F46A-CAAC-4F1A-83B7-28705E7F8153}"/>
    <dgm:cxn modelId="{9331A06C-800C-4F49-8600-47B5FEE28269}" srcId="{40D40FC3-0774-A34F-A2F5-C38D5858EB77}" destId="{5B4BEF9A-27FD-BA4E-9821-E8C37D096B6F}" srcOrd="2" destOrd="0" parTransId="{F0B3CDDD-EB2E-8A49-93EA-B864D3C723BA}" sibTransId="{2CEB4B52-42C2-7440-9A25-B637BCB1444F}"/>
    <dgm:cxn modelId="{63C8C3E5-0909-47A4-B89C-A854F61F4A82}" type="presOf" srcId="{14DFCBF6-902D-4E36-8639-73050D14C5FC}" destId="{BB73BB86-F027-4529-8D2A-67931136FA88}" srcOrd="0" destOrd="0" presId="urn:microsoft.com/office/officeart/2005/8/layout/default"/>
    <dgm:cxn modelId="{8F3F646A-0C46-4AE5-BBAE-0EABCB39717B}" type="presParOf" srcId="{54DF6A25-4688-2B47-A9F7-4936A6EB1CB3}" destId="{F38FD9A5-8775-A24B-9405-3852FF514138}" srcOrd="0" destOrd="0" presId="urn:microsoft.com/office/officeart/2005/8/layout/default"/>
    <dgm:cxn modelId="{BEEAF4F4-7834-42B1-86A2-45DBBD6A03B9}" type="presParOf" srcId="{54DF6A25-4688-2B47-A9F7-4936A6EB1CB3}" destId="{AB40F591-0308-7440-84F2-C89E9CE96BD0}" srcOrd="1" destOrd="0" presId="urn:microsoft.com/office/officeart/2005/8/layout/default"/>
    <dgm:cxn modelId="{034130A1-7AD9-4FE3-BA9F-AAA0753B275B}" type="presParOf" srcId="{54DF6A25-4688-2B47-A9F7-4936A6EB1CB3}" destId="{BB73BB86-F027-4529-8D2A-67931136FA88}" srcOrd="2" destOrd="0" presId="urn:microsoft.com/office/officeart/2005/8/layout/default"/>
    <dgm:cxn modelId="{CC391156-8CAE-45D1-ABB2-530018B033BD}" type="presParOf" srcId="{54DF6A25-4688-2B47-A9F7-4936A6EB1CB3}" destId="{2C702246-FA34-4EB2-B6EA-DC02A8CEE75B}" srcOrd="3" destOrd="0" presId="urn:microsoft.com/office/officeart/2005/8/layout/default"/>
    <dgm:cxn modelId="{EE437E8A-C192-4057-B53F-B66A938DE998}" type="presParOf" srcId="{54DF6A25-4688-2B47-A9F7-4936A6EB1CB3}" destId="{1C43B008-E68D-0844-A1EB-EAD6C527DF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F7D75-E23C-48CE-A158-1E6B7A6A9D79}">
      <dsp:nvSpPr>
        <dsp:cNvPr id="0" name=""/>
        <dsp:cNvSpPr/>
      </dsp:nvSpPr>
      <dsp:spPr>
        <a:xfrm>
          <a:off x="0" y="4016227"/>
          <a:ext cx="2016224" cy="878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LİSANS</a:t>
          </a:r>
          <a:endParaRPr lang="tr-TR" sz="1600" b="1" kern="1200" dirty="0"/>
        </a:p>
      </dsp:txBody>
      <dsp:txXfrm>
        <a:off x="0" y="4016227"/>
        <a:ext cx="2016224" cy="878652"/>
      </dsp:txXfrm>
    </dsp:sp>
    <dsp:sp modelId="{0AD673EF-BE4B-412B-A8E3-7DD3413DB3CC}">
      <dsp:nvSpPr>
        <dsp:cNvPr id="0" name=""/>
        <dsp:cNvSpPr/>
      </dsp:nvSpPr>
      <dsp:spPr>
        <a:xfrm rot="10800000">
          <a:off x="0" y="2678039"/>
          <a:ext cx="2016224" cy="1351367"/>
        </a:xfrm>
        <a:prstGeom prst="upArrowCallou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DENEME YAKMASI SONUÇ RAPORU</a:t>
          </a:r>
          <a:endParaRPr lang="tr-TR" sz="1600" b="1" kern="1200" dirty="0"/>
        </a:p>
      </dsp:txBody>
      <dsp:txXfrm rot="10800000">
        <a:off x="0" y="2678039"/>
        <a:ext cx="2016224" cy="878078"/>
      </dsp:txXfrm>
    </dsp:sp>
    <dsp:sp modelId="{2882F857-65A0-4F5B-9CD9-CBC18771F53A}">
      <dsp:nvSpPr>
        <dsp:cNvPr id="0" name=""/>
        <dsp:cNvSpPr/>
      </dsp:nvSpPr>
      <dsp:spPr>
        <a:xfrm rot="10800000">
          <a:off x="0" y="1339852"/>
          <a:ext cx="2016224" cy="1351367"/>
        </a:xfrm>
        <a:prstGeom prst="upArrowCallou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DENEME YAKMASI</a:t>
          </a:r>
          <a:endParaRPr lang="tr-TR" sz="1600" b="1" kern="1200" dirty="0"/>
        </a:p>
      </dsp:txBody>
      <dsp:txXfrm rot="10800000">
        <a:off x="0" y="1339852"/>
        <a:ext cx="2016224" cy="878078"/>
      </dsp:txXfrm>
    </dsp:sp>
    <dsp:sp modelId="{56149187-6D59-4CBF-9000-85150285071D}">
      <dsp:nvSpPr>
        <dsp:cNvPr id="0" name=""/>
        <dsp:cNvSpPr/>
      </dsp:nvSpPr>
      <dsp:spPr>
        <a:xfrm rot="10800000">
          <a:off x="0" y="0"/>
          <a:ext cx="2016224" cy="1351367"/>
        </a:xfrm>
        <a:prstGeom prst="upArrowCallou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GEÇİCİ FAALİYET BELGESİ</a:t>
          </a:r>
          <a:endParaRPr lang="tr-TR" sz="1600" b="1" kern="1200" dirty="0"/>
        </a:p>
      </dsp:txBody>
      <dsp:txXfrm rot="10800000">
        <a:off x="0" y="0"/>
        <a:ext cx="2016224" cy="878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FD9A5-8775-A24B-9405-3852FF514138}">
      <dsp:nvSpPr>
        <dsp:cNvPr id="0" name=""/>
        <dsp:cNvSpPr/>
      </dsp:nvSpPr>
      <dsp:spPr>
        <a:xfrm>
          <a:off x="76380" y="375"/>
          <a:ext cx="4042661" cy="24255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Yakma tesislerinde işlemden kaynaklanan gazın,  ikinci yanma odasında 850 °C sıcaklıkta en az iki saniye kalması zorunludur.</a:t>
          </a:r>
        </a:p>
      </dsp:txBody>
      <dsp:txXfrm>
        <a:off x="76380" y="375"/>
        <a:ext cx="4042661" cy="2425597"/>
      </dsp:txXfrm>
    </dsp:sp>
    <dsp:sp modelId="{BB73BB86-F027-4529-8D2A-67931136FA88}">
      <dsp:nvSpPr>
        <dsp:cNvPr id="0" name=""/>
        <dsp:cNvSpPr/>
      </dsp:nvSpPr>
      <dsp:spPr>
        <a:xfrm>
          <a:off x="4523308" y="375"/>
          <a:ext cx="4042661" cy="2425597"/>
        </a:xfrm>
        <a:prstGeom prst="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İçeriğinde %1’den fazla </a:t>
          </a:r>
          <a:r>
            <a:rPr lang="tr-TR" sz="2600" kern="1200" dirty="0" err="1" smtClean="0"/>
            <a:t>halojenli</a:t>
          </a:r>
          <a:r>
            <a:rPr lang="tr-TR" sz="2600" kern="1200" dirty="0" smtClean="0"/>
            <a:t> organik maddeler bulunan atıklar yakıldığında sıcaklığın 1100 °C’ye yükseltilmesi zorunludur.</a:t>
          </a:r>
        </a:p>
      </dsp:txBody>
      <dsp:txXfrm>
        <a:off x="4523308" y="375"/>
        <a:ext cx="4042661" cy="2425597"/>
      </dsp:txXfrm>
    </dsp:sp>
    <dsp:sp modelId="{1C43B008-E68D-0844-A1EB-EAD6C527DF1B}">
      <dsp:nvSpPr>
        <dsp:cNvPr id="0" name=""/>
        <dsp:cNvSpPr/>
      </dsp:nvSpPr>
      <dsp:spPr>
        <a:xfrm>
          <a:off x="2299844" y="2830239"/>
          <a:ext cx="4042661" cy="2425597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Fırın sıcaklığının 850ºC veya 1100ºC altına düşmesi durumunda yedek brülör otomatik olarak devreye girecek şekilde teşkil edilmelidir.</a:t>
          </a:r>
        </a:p>
      </dsp:txBody>
      <dsp:txXfrm>
        <a:off x="2299844" y="2830239"/>
        <a:ext cx="4042661" cy="242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9FF1-CE05-48E1-A155-29E1FD05E718}" type="datetimeFigureOut">
              <a:rPr lang="tr-TR" smtClean="0"/>
              <a:t>21.10.2019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B660-EE0A-4A3F-8A80-753F9AED69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8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54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49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AB660-EE0A-4A3F-8A80-753F9AED69F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3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5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75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00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55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85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11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5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56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4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233120" cy="86895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11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63688" y="273050"/>
            <a:ext cx="6237312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8E54F-5A3A-430A-971E-9694B53CAF18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3424416" y="6381328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C8E54F-5A3A-430A-971E-9694B53CAF18}" type="slidenum">
              <a:rPr lang="tr-TR" smtClean="0"/>
              <a:t>‹#›</a:t>
            </a:fld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5" y="116632"/>
            <a:ext cx="1384257" cy="1131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BFBA-9A8A-4BFF-9A7F-6807318A63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71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" y="126908"/>
            <a:ext cx="2784371" cy="66864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24"/>
            <a:ext cx="2520280" cy="6768752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ctrTitle"/>
          </p:nvPr>
        </p:nvSpPr>
        <p:spPr>
          <a:xfrm>
            <a:off x="2339752" y="4359718"/>
            <a:ext cx="4714292" cy="1085506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ATIKLARIN YAKILMASINA İLİŞKİN YÖNETMELİK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nv\Desktop\sunumlar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Baca Gazı Sıcaklığı </a:t>
            </a:r>
            <a:r>
              <a:rPr lang="tr-TR" dirty="0"/>
              <a:t>273 </a:t>
            </a:r>
            <a:r>
              <a:rPr lang="tr-TR" baseline="30000" dirty="0" err="1" smtClean="0"/>
              <a:t>o</a:t>
            </a:r>
            <a:r>
              <a:rPr lang="tr-TR" dirty="0" err="1" smtClean="0"/>
              <a:t>K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Basınç </a:t>
            </a:r>
            <a:r>
              <a:rPr lang="tr-TR" dirty="0"/>
              <a:t>101,3 </a:t>
            </a:r>
            <a:r>
              <a:rPr lang="tr-TR" dirty="0" err="1" smtClean="0"/>
              <a:t>kPa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%11 </a:t>
            </a:r>
            <a:r>
              <a:rPr lang="tr-TR" dirty="0"/>
              <a:t>oksijen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LİMİT DEĞERLERİ</a:t>
            </a:r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25395"/>
              </p:ext>
            </p:extLst>
          </p:nvPr>
        </p:nvGraphicFramePr>
        <p:xfrm>
          <a:off x="1832393" y="3068960"/>
          <a:ext cx="4717213" cy="360983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1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02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Günlük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ortalama değerler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Toplam toz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TOK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Hidrojen klorür (HCI)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Hidrojen </a:t>
                      </a:r>
                      <a:r>
                        <a:rPr lang="tr-TR" sz="1800" b="1" dirty="0" err="1">
                          <a:effectLst/>
                        </a:rPr>
                        <a:t>florür</a:t>
                      </a:r>
                      <a:r>
                        <a:rPr lang="tr-TR" sz="1800" b="1" dirty="0">
                          <a:effectLst/>
                        </a:rPr>
                        <a:t> (HF)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1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Kükürt dioksit (SO</a:t>
                      </a:r>
                      <a:r>
                        <a:rPr lang="tr-TR" sz="1800" b="1" baseline="-25000" dirty="0">
                          <a:effectLst/>
                        </a:rPr>
                        <a:t>2</a:t>
                      </a:r>
                      <a:r>
                        <a:rPr lang="tr-TR" sz="1800" b="1" dirty="0">
                          <a:effectLst/>
                        </a:rPr>
                        <a:t>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50 mg/m</a:t>
                      </a:r>
                      <a:r>
                        <a:rPr lang="tr-TR" sz="1800" b="1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Azot Oksitler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200 </a:t>
                      </a:r>
                      <a:r>
                        <a:rPr lang="tr-TR" sz="1800" b="1" dirty="0">
                          <a:effectLst/>
                        </a:rPr>
                        <a:t>mg/m</a:t>
                      </a:r>
                      <a:r>
                        <a:rPr lang="tr-TR" sz="1800" b="1" baseline="30000" dirty="0">
                          <a:effectLst/>
                        </a:rPr>
                        <a:t>3 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Bulut 7"/>
          <p:cNvSpPr/>
          <p:nvPr/>
        </p:nvSpPr>
        <p:spPr>
          <a:xfrm rot="20712644">
            <a:off x="457199" y="2562473"/>
            <a:ext cx="1656184" cy="1012974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Ek-5/a</a:t>
            </a:r>
            <a:endParaRPr lang="tr-TR" sz="2400" b="1" dirty="0"/>
          </a:p>
        </p:txBody>
      </p:sp>
      <p:pic>
        <p:nvPicPr>
          <p:cNvPr id="9" name="Picture 2" descr="C:\Users\lnv\Desktop\sunumlar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ATIK YAKMA TESİSLERİ İÇİN EMİSYON LİMİT DEĞERLERİ</a:t>
            </a:r>
            <a:endParaRPr lang="tr-TR" dirty="0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57972"/>
              </p:ext>
            </p:extLst>
          </p:nvPr>
        </p:nvGraphicFramePr>
        <p:xfrm>
          <a:off x="1475656" y="2924944"/>
          <a:ext cx="6273296" cy="3609832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8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9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Yarım saatlik ortalama değerler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B (% 97)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Toplam toz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30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10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TOK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>
                          <a:effectLst/>
                        </a:rPr>
                        <a:t>10 mg/m</a:t>
                      </a:r>
                      <a:r>
                        <a:rPr lang="tr-TR" sz="1800" baseline="30000">
                          <a:effectLst/>
                        </a:rPr>
                        <a:t>3</a:t>
                      </a:r>
                      <a:endParaRPr lang="tr-T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Hidrojen klorür (HCI)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60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10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Hidrojen </a:t>
                      </a:r>
                      <a:r>
                        <a:rPr lang="tr-TR" sz="1800" dirty="0" err="1">
                          <a:effectLst/>
                        </a:rPr>
                        <a:t>florür</a:t>
                      </a:r>
                      <a:r>
                        <a:rPr lang="tr-TR" sz="1800" dirty="0">
                          <a:effectLst/>
                        </a:rPr>
                        <a:t> (HF)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4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Kükürt dioksit (SO</a:t>
                      </a:r>
                      <a:r>
                        <a:rPr lang="tr-TR" sz="1800" baseline="-25000" dirty="0">
                          <a:effectLst/>
                        </a:rPr>
                        <a:t>2</a:t>
                      </a:r>
                      <a:r>
                        <a:rPr lang="tr-TR" sz="1800" dirty="0">
                          <a:effectLst/>
                        </a:rPr>
                        <a:t>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50 mg/m</a:t>
                      </a:r>
                      <a:r>
                        <a:rPr lang="tr-TR" sz="1800" baseline="30000" dirty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kern="1200" dirty="0" smtClean="0">
                          <a:effectLst/>
                        </a:rPr>
                        <a:t>Azot Oksitler </a:t>
                      </a:r>
                      <a:r>
                        <a:rPr kumimoji="0" lang="tr-TR" sz="1800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400 </a:t>
                      </a:r>
                      <a:r>
                        <a:rPr lang="tr-TR" sz="1800" dirty="0" smtClean="0">
                          <a:effectLst/>
                        </a:rPr>
                        <a:t>mg/m</a:t>
                      </a:r>
                      <a:r>
                        <a:rPr lang="tr-TR" sz="1800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effectLst/>
                        </a:rPr>
                        <a:t>200 mg/m</a:t>
                      </a:r>
                      <a:r>
                        <a:rPr lang="tr-TR" sz="1800" baseline="30000" dirty="0">
                          <a:effectLst/>
                        </a:rPr>
                        <a:t>3 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>
            <a:off x="3995936" y="1705329"/>
            <a:ext cx="1772816" cy="1012974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Ek-5/b</a:t>
            </a:r>
            <a:endParaRPr lang="tr-TR" sz="2400" b="1" dirty="0"/>
          </a:p>
        </p:txBody>
      </p:sp>
      <p:pic>
        <p:nvPicPr>
          <p:cNvPr id="6" name="Picture 2" descr="C:\Users\lnv\Desktop\sunumlar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</a:t>
            </a:r>
            <a:r>
              <a:rPr lang="tr-TR" b="1" dirty="0"/>
              <a:t>LİMİT </a:t>
            </a:r>
            <a:r>
              <a:rPr lang="tr-TR" b="1" dirty="0" smtClean="0"/>
              <a:t>DEĞERLERİ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380649"/>
              </p:ext>
            </p:extLst>
          </p:nvPr>
        </p:nvGraphicFramePr>
        <p:xfrm>
          <a:off x="251520" y="2640438"/>
          <a:ext cx="8415087" cy="2615559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808311">
                  <a:extLst>
                    <a:ext uri="{9D8B030D-6E8A-4147-A177-3AD203B41FA5}">
                      <a16:colId xmlns:a16="http://schemas.microsoft.com/office/drawing/2014/main" xmlns="" val="44580539"/>
                    </a:ext>
                  </a:extLst>
                </a:gridCol>
                <a:gridCol w="3717169">
                  <a:extLst>
                    <a:ext uri="{9D8B030D-6E8A-4147-A177-3AD203B41FA5}">
                      <a16:colId xmlns:a16="http://schemas.microsoft.com/office/drawing/2014/main" xmlns="" val="2983265539"/>
                    </a:ext>
                  </a:extLst>
                </a:gridCol>
                <a:gridCol w="1889607">
                  <a:extLst>
                    <a:ext uri="{9D8B030D-6E8A-4147-A177-3AD203B41FA5}">
                      <a16:colId xmlns:a16="http://schemas.microsoft.com/office/drawing/2014/main" xmlns="" val="2288163580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Asgari 30 dakika ve azami 8 saatlik bir örnekleme süresi boyunca bütün ortalama değerler 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1729741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B (% 97)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274352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err="1">
                          <a:effectLst/>
                        </a:rPr>
                        <a:t>Cd</a:t>
                      </a:r>
                      <a:r>
                        <a:rPr kumimoji="0" lang="tr-TR" sz="1800" b="1" kern="1200" dirty="0">
                          <a:effectLst/>
                        </a:rPr>
                        <a:t> + </a:t>
                      </a:r>
                      <a:r>
                        <a:rPr kumimoji="0" lang="tr-TR" sz="1800" b="1" kern="1200" dirty="0" err="1">
                          <a:effectLst/>
                        </a:rPr>
                        <a:t>Tl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tr-TR" sz="1800" b="1" kern="1200" dirty="0" smtClean="0">
                          <a:effectLst/>
                        </a:rPr>
                        <a:t>0,05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tr-TR" sz="1800" b="1" kern="1200" dirty="0" smtClean="0">
                          <a:effectLst/>
                        </a:rPr>
                        <a:t>0,1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822383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Hg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0,1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02247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Sb + As + Pb + Cr + </a:t>
                      </a:r>
                      <a:r>
                        <a:rPr kumimoji="0" lang="tr-TR" sz="1800" b="1" kern="1200" dirty="0" err="1">
                          <a:effectLst/>
                        </a:rPr>
                        <a:t>Co</a:t>
                      </a:r>
                      <a:r>
                        <a:rPr kumimoji="0" lang="tr-TR" sz="1800" b="1" kern="1200" dirty="0">
                          <a:effectLst/>
                        </a:rPr>
                        <a:t> + Cu + Mn + </a:t>
                      </a:r>
                      <a:r>
                        <a:rPr kumimoji="0" lang="tr-TR" sz="1800" b="1" kern="1200" dirty="0" err="1">
                          <a:effectLst/>
                        </a:rPr>
                        <a:t>Ni</a:t>
                      </a:r>
                      <a:r>
                        <a:rPr kumimoji="0" lang="tr-TR" sz="1800" b="1" kern="1200" dirty="0">
                          <a:effectLst/>
                        </a:rPr>
                        <a:t> + V 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</a:t>
                      </a:r>
                      <a:r>
                        <a:rPr lang="tr-TR" sz="1800" b="1" baseline="0" dirty="0" smtClean="0">
                          <a:effectLst/>
                        </a:rPr>
                        <a:t> </a:t>
                      </a:r>
                      <a:r>
                        <a:rPr lang="tr-TR" sz="1800" b="1" dirty="0" smtClean="0">
                          <a:effectLst/>
                        </a:rPr>
                        <a:t>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708890"/>
                  </a:ext>
                </a:extLst>
              </a:tr>
            </a:tbl>
          </a:graphicData>
        </a:graphic>
      </p:graphicFrame>
      <p:sp>
        <p:nvSpPr>
          <p:cNvPr id="11" name="Bulut 10"/>
          <p:cNvSpPr/>
          <p:nvPr/>
        </p:nvSpPr>
        <p:spPr>
          <a:xfrm>
            <a:off x="3961788" y="1484784"/>
            <a:ext cx="1690332" cy="1012974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Ek-5/c</a:t>
            </a:r>
            <a:endParaRPr lang="tr-TR" sz="2400" b="1" dirty="0"/>
          </a:p>
        </p:txBody>
      </p:sp>
      <p:pic>
        <p:nvPicPr>
          <p:cNvPr id="7" name="Picture 2" descr="C:\Users\lnv\Desktop\sunumlar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ATIK YAKMA TESİSLERİ İÇİN EMİSYON </a:t>
            </a:r>
            <a:r>
              <a:rPr lang="tr-TR" b="1" dirty="0"/>
              <a:t>LİMİT </a:t>
            </a:r>
            <a:r>
              <a:rPr lang="tr-TR" b="1" dirty="0" smtClean="0"/>
              <a:t>DEĞERLERİ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69173"/>
              </p:ext>
            </p:extLst>
          </p:nvPr>
        </p:nvGraphicFramePr>
        <p:xfrm>
          <a:off x="251520" y="1743335"/>
          <a:ext cx="8415087" cy="139763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744415">
                  <a:extLst>
                    <a:ext uri="{9D8B030D-6E8A-4147-A177-3AD203B41FA5}">
                      <a16:colId xmlns:a16="http://schemas.microsoft.com/office/drawing/2014/main" xmlns="" val="44580539"/>
                    </a:ext>
                  </a:extLst>
                </a:gridCol>
                <a:gridCol w="4670672">
                  <a:extLst>
                    <a:ext uri="{9D8B030D-6E8A-4147-A177-3AD203B41FA5}">
                      <a16:colId xmlns:a16="http://schemas.microsoft.com/office/drawing/2014/main" xmlns="" val="2983265539"/>
                    </a:ext>
                  </a:extLst>
                </a:gridCol>
              </a:tblGrid>
              <a:tr h="451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Asgari 6 saatlik ve azami 8 saatlik bir örnekleme süresi boyunca bütün ortalama değerler </a:t>
                      </a:r>
                      <a:endParaRPr lang="tr-TR" sz="1800" b="1" dirty="0" smtClean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729741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effectLst/>
                        </a:rPr>
                        <a:t>Dioksinler</a:t>
                      </a:r>
                      <a:r>
                        <a:rPr lang="tr-TR" sz="1800" b="1" dirty="0" smtClean="0">
                          <a:effectLst/>
                        </a:rPr>
                        <a:t> ve </a:t>
                      </a:r>
                      <a:r>
                        <a:rPr lang="tr-TR" sz="1800" b="1" dirty="0" err="1" smtClean="0">
                          <a:effectLst/>
                        </a:rPr>
                        <a:t>Furanlar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0,1 </a:t>
                      </a:r>
                      <a:r>
                        <a:rPr lang="tr-TR" sz="1800" b="1" dirty="0" err="1" smtClean="0">
                          <a:effectLst/>
                        </a:rPr>
                        <a:t>ng</a:t>
                      </a:r>
                      <a:r>
                        <a:rPr lang="tr-TR" sz="1800" b="1" dirty="0" smtClean="0">
                          <a:effectLst/>
                        </a:rPr>
                        <a:t>/ 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1702934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 rot="1607954">
            <a:off x="6876256" y="728916"/>
            <a:ext cx="1656184" cy="1012974"/>
          </a:xfrm>
          <a:prstGeom prst="cloud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Ek-5/ç</a:t>
            </a:r>
            <a:endParaRPr lang="tr-TR" sz="2400" b="1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6431"/>
              </p:ext>
            </p:extLst>
          </p:nvPr>
        </p:nvGraphicFramePr>
        <p:xfrm>
          <a:off x="251520" y="3976722"/>
          <a:ext cx="8491257" cy="184886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575422">
                  <a:extLst>
                    <a:ext uri="{9D8B030D-6E8A-4147-A177-3AD203B41FA5}">
                      <a16:colId xmlns:a16="http://schemas.microsoft.com/office/drawing/2014/main" xmlns="" val="1676505139"/>
                    </a:ext>
                  </a:extLst>
                </a:gridCol>
                <a:gridCol w="2141791">
                  <a:extLst>
                    <a:ext uri="{9D8B030D-6E8A-4147-A177-3AD203B41FA5}">
                      <a16:colId xmlns:a16="http://schemas.microsoft.com/office/drawing/2014/main" xmlns="" val="2437456369"/>
                    </a:ext>
                  </a:extLst>
                </a:gridCol>
                <a:gridCol w="1808267">
                  <a:extLst>
                    <a:ext uri="{9D8B030D-6E8A-4147-A177-3AD203B41FA5}">
                      <a16:colId xmlns:a16="http://schemas.microsoft.com/office/drawing/2014/main" xmlns="" val="3433373487"/>
                    </a:ext>
                  </a:extLst>
                </a:gridCol>
                <a:gridCol w="1965777">
                  <a:extLst>
                    <a:ext uri="{9D8B030D-6E8A-4147-A177-3AD203B41FA5}">
                      <a16:colId xmlns:a16="http://schemas.microsoft.com/office/drawing/2014/main" xmlns="" val="2424451298"/>
                    </a:ext>
                  </a:extLst>
                </a:gridCol>
              </a:tblGrid>
              <a:tr h="4512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effectLst/>
                        </a:rPr>
                        <a:t>PARAMETRE</a:t>
                      </a:r>
                      <a:endParaRPr lang="tr-T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Günlük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ortalama değerler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dakikalık ortalama değerler </a:t>
                      </a:r>
                      <a:endParaRPr lang="tr-TR" b="1" dirty="0"/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kumimoji="0" lang="tr-T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dakikalık ortalama değerler 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06186"/>
                  </a:ext>
                </a:extLst>
              </a:tr>
              <a:tr h="4512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A (%100)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effectLst/>
                        </a:rPr>
                        <a:t>B (% </a:t>
                      </a:r>
                      <a:r>
                        <a:rPr lang="tr-TR" sz="1800" b="1" dirty="0" smtClean="0">
                          <a:effectLst/>
                        </a:rPr>
                        <a:t>95)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1960779"/>
                  </a:ext>
                </a:extLst>
              </a:tr>
              <a:tr h="45122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</a:t>
                      </a:r>
                      <a:r>
                        <a:rPr lang="tr-TR" b="1" baseline="0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150 mg/m</a:t>
                      </a:r>
                      <a:r>
                        <a:rPr lang="tr-TR" b="1" baseline="30000" dirty="0" smtClean="0"/>
                        <a:t>3</a:t>
                      </a:r>
                      <a:r>
                        <a:rPr lang="tr-TR" b="1" dirty="0" smtClean="0"/>
                        <a:t> </a:t>
                      </a:r>
                      <a:endParaRPr lang="tr-TR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4674832"/>
                  </a:ext>
                </a:extLst>
              </a:tr>
            </a:tbl>
          </a:graphicData>
        </a:graphic>
      </p:graphicFrame>
      <p:sp>
        <p:nvSpPr>
          <p:cNvPr id="10" name="Bulut 9"/>
          <p:cNvSpPr/>
          <p:nvPr/>
        </p:nvSpPr>
        <p:spPr>
          <a:xfrm rot="20420610">
            <a:off x="205607" y="3366900"/>
            <a:ext cx="1800200" cy="1012974"/>
          </a:xfrm>
          <a:prstGeom prst="cloud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Ek-5/d</a:t>
            </a:r>
            <a:endParaRPr lang="tr-TR" sz="2400" b="1" dirty="0"/>
          </a:p>
        </p:txBody>
      </p:sp>
      <p:pic>
        <p:nvPicPr>
          <p:cNvPr id="9" name="Picture 2" descr="C:\Users\lnv\Desktop\sunumlar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EMİSYON KONSANTRASYONU HESAPLAMA FORMÜLÜ</a:t>
            </a:r>
            <a:endParaRPr lang="tr-TR" dirty="0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1"/>
          </p:nvPr>
        </p:nvSpPr>
        <p:spPr>
          <a:xfrm>
            <a:off x="457200" y="3284984"/>
            <a:ext cx="7467600" cy="3188968"/>
          </a:xfrm>
        </p:spPr>
        <p:txBody>
          <a:bodyPr/>
          <a:lstStyle/>
          <a:p>
            <a:r>
              <a:rPr lang="tr-TR" dirty="0"/>
              <a:t>E</a:t>
            </a:r>
            <a:r>
              <a:rPr lang="tr-TR" baseline="-25000" dirty="0"/>
              <a:t>S	</a:t>
            </a:r>
            <a:r>
              <a:rPr lang="tr-TR" dirty="0"/>
              <a:t>=	standart oksijen konsantrasyonu yüzdesinde hesaplanan emisyon konsantrasyonu</a:t>
            </a:r>
          </a:p>
          <a:p>
            <a:r>
              <a:rPr lang="tr-TR" dirty="0"/>
              <a:t>E</a:t>
            </a:r>
            <a:r>
              <a:rPr lang="tr-TR" baseline="-25000" dirty="0"/>
              <a:t>M	</a:t>
            </a:r>
            <a:r>
              <a:rPr lang="tr-TR" dirty="0"/>
              <a:t>=	ölçülmüş olan emisyon konsantrasyonu</a:t>
            </a:r>
          </a:p>
          <a:p>
            <a:r>
              <a:rPr lang="tr-TR" dirty="0"/>
              <a:t>O</a:t>
            </a:r>
            <a:r>
              <a:rPr lang="tr-TR" baseline="-25000" dirty="0"/>
              <a:t>S	</a:t>
            </a:r>
            <a:r>
              <a:rPr lang="tr-TR" dirty="0"/>
              <a:t>=	standart oksijen konsantrasyonu </a:t>
            </a:r>
          </a:p>
          <a:p>
            <a:r>
              <a:rPr lang="tr-TR" dirty="0"/>
              <a:t>O</a:t>
            </a:r>
            <a:r>
              <a:rPr lang="tr-TR" baseline="-25000" dirty="0"/>
              <a:t>M	</a:t>
            </a:r>
            <a:r>
              <a:rPr lang="tr-TR" dirty="0"/>
              <a:t>=	ölçülmüş olan oksijen </a:t>
            </a:r>
            <a:r>
              <a:rPr lang="tr-TR" dirty="0" smtClean="0"/>
              <a:t>konsantrasyonu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846506"/>
            <a:ext cx="2819400" cy="923925"/>
          </a:xfrm>
          <a:prstGeom prst="rect">
            <a:avLst/>
          </a:prstGeom>
        </p:spPr>
      </p:pic>
      <p:pic>
        <p:nvPicPr>
          <p:cNvPr id="6" name="Picture 2" descr="C:\Users\lnv\Desktop\sunumlar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8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858046" cy="2140083"/>
          </a:xfrm>
          <a:prstGeom prst="rect">
            <a:avLst/>
          </a:prstGeom>
        </p:spPr>
      </p:pic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DENETİM VE İZLEME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2"/>
          </p:nvPr>
        </p:nvSpPr>
        <p:spPr>
          <a:xfrm>
            <a:off x="457200" y="2713594"/>
            <a:ext cx="3657600" cy="1930896"/>
          </a:xfrm>
        </p:spPr>
        <p:txBody>
          <a:bodyPr numCol="2">
            <a:normAutofit lnSpcReduction="10000"/>
          </a:bodyPr>
          <a:lstStyle/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NO</a:t>
            </a:r>
            <a:r>
              <a:rPr lang="tr-TR" altLang="tr-TR" sz="2300" baseline="-25000" dirty="0" smtClean="0"/>
              <a:t>X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CO 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/>
              <a:t>T</a:t>
            </a:r>
            <a:r>
              <a:rPr lang="es-ES_tradnl" altLang="tr-TR" sz="2300" dirty="0" smtClean="0"/>
              <a:t>o</a:t>
            </a:r>
            <a:r>
              <a:rPr lang="tr-TR" altLang="tr-TR" sz="2300" dirty="0" err="1" smtClean="0"/>
              <a:t>plam</a:t>
            </a:r>
            <a:r>
              <a:rPr lang="tr-TR" altLang="tr-TR" sz="2300" dirty="0" smtClean="0"/>
              <a:t> toz</a:t>
            </a:r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TO</a:t>
            </a:r>
            <a:r>
              <a:rPr lang="tr-TR" altLang="tr-TR" sz="2300" dirty="0" smtClean="0"/>
              <a:t>K</a:t>
            </a:r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HCl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HF</a:t>
            </a:r>
            <a:endParaRPr lang="tr-TR" altLang="tr-TR" sz="2300" dirty="0" smtClean="0"/>
          </a:p>
          <a:p>
            <a:pPr marL="11430" indent="-28575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s-ES_tradnl" altLang="tr-TR" sz="2300" dirty="0" smtClean="0"/>
              <a:t>SO</a:t>
            </a:r>
            <a:r>
              <a:rPr lang="es-ES_tradnl" altLang="tr-TR" sz="2300" baseline="-25000" dirty="0" smtClean="0"/>
              <a:t>2</a:t>
            </a:r>
            <a:endParaRPr lang="es-ES_tradnl" altLang="tr-TR" sz="2300" baseline="-25000" dirty="0"/>
          </a:p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371975" y="2713594"/>
            <a:ext cx="3657600" cy="1939542"/>
          </a:xfrm>
        </p:spPr>
        <p:txBody>
          <a:bodyPr>
            <a:normAutofit/>
          </a:bodyPr>
          <a:lstStyle/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Kazan ısısı 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Kazan basıncı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Buhar içeriği</a:t>
            </a:r>
          </a:p>
          <a:p>
            <a:pPr marL="0" indent="-36576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tr-TR" altLang="tr-TR" sz="2300" dirty="0" smtClean="0"/>
              <a:t>O</a:t>
            </a:r>
            <a:r>
              <a:rPr lang="tr-TR" altLang="tr-TR" sz="2300" baseline="-25000" dirty="0" smtClean="0"/>
              <a:t>2</a:t>
            </a:r>
            <a:r>
              <a:rPr lang="tr-TR" altLang="tr-TR" sz="2300" dirty="0" smtClean="0"/>
              <a:t> konsantrasyonu</a:t>
            </a:r>
            <a:endParaRPr lang="tr-TR" altLang="tr-TR" sz="2300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"/>
          </p:nvPr>
        </p:nvSpPr>
        <p:spPr>
          <a:xfrm>
            <a:off x="457200" y="1921114"/>
            <a:ext cx="3657600" cy="658368"/>
          </a:xfrm>
        </p:spPr>
        <p:txBody>
          <a:bodyPr/>
          <a:lstStyle/>
          <a:p>
            <a:r>
              <a:rPr lang="tr-TR" altLang="tr-TR" dirty="0"/>
              <a:t>Sürekli Ölçüm Cihazı ile </a:t>
            </a:r>
            <a:r>
              <a:rPr lang="tr-TR" altLang="tr-TR" dirty="0" smtClean="0"/>
              <a:t>Ölçülen Parametreler</a:t>
            </a:r>
            <a:r>
              <a:rPr lang="es-ES_tradnl" altLang="tr-TR" dirty="0"/>
              <a:t>: </a:t>
            </a:r>
            <a:endParaRPr lang="tr-TR" alt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343400" y="1921114"/>
            <a:ext cx="3657600" cy="658368"/>
          </a:xfrm>
        </p:spPr>
        <p:txBody>
          <a:bodyPr/>
          <a:lstStyle/>
          <a:p>
            <a:r>
              <a:rPr lang="tr-TR" altLang="tr-TR" dirty="0"/>
              <a:t>İşletme sırasında </a:t>
            </a:r>
            <a:r>
              <a:rPr lang="tr-TR" altLang="tr-TR" dirty="0" smtClean="0"/>
              <a:t>ölçülmesi </a:t>
            </a:r>
            <a:r>
              <a:rPr lang="tr-TR" altLang="tr-TR" dirty="0"/>
              <a:t>gereken parametreler</a:t>
            </a:r>
            <a:r>
              <a:rPr lang="es-ES_tradnl" altLang="tr-TR" dirty="0" smtClean="0"/>
              <a:t>: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571999" y="5085185"/>
            <a:ext cx="457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tr-TR" sz="2000" dirty="0" smtClean="0"/>
              <a:t>Ağır metaller, </a:t>
            </a:r>
            <a:r>
              <a:rPr lang="tr-TR" sz="2000" dirty="0" err="1"/>
              <a:t>poliaromatik</a:t>
            </a:r>
            <a:r>
              <a:rPr lang="tr-TR" sz="2000" dirty="0"/>
              <a:t> </a:t>
            </a:r>
            <a:r>
              <a:rPr lang="tr-TR" sz="2000" dirty="0" smtClean="0"/>
              <a:t>hidrokarbonlar, </a:t>
            </a:r>
            <a:r>
              <a:rPr lang="tr-TR" sz="2000" dirty="0" err="1" smtClean="0"/>
              <a:t>dioksinler</a:t>
            </a:r>
            <a:r>
              <a:rPr lang="tr-TR" sz="2000" dirty="0" smtClean="0"/>
              <a:t> </a:t>
            </a:r>
            <a:r>
              <a:rPr lang="tr-TR" sz="2000" dirty="0"/>
              <a:t>ve </a:t>
            </a:r>
            <a:r>
              <a:rPr lang="tr-TR" sz="2000" dirty="0" err="1" smtClean="0"/>
              <a:t>furanlar</a:t>
            </a:r>
            <a:r>
              <a:rPr lang="tr-TR" sz="2000" dirty="0" smtClean="0"/>
              <a:t> </a:t>
            </a:r>
            <a:r>
              <a:rPr lang="tr-TR" altLang="tr-TR" sz="2000" b="1" dirty="0" smtClean="0"/>
              <a:t>yılda en az 2 kez</a:t>
            </a:r>
            <a:endParaRPr lang="es-ES_tradnl" altLang="tr-TR" sz="2000" dirty="0"/>
          </a:p>
        </p:txBody>
      </p:sp>
      <p:sp>
        <p:nvSpPr>
          <p:cNvPr id="4" name="Sağ Ayraç 3"/>
          <p:cNvSpPr/>
          <p:nvPr/>
        </p:nvSpPr>
        <p:spPr>
          <a:xfrm rot="5400000">
            <a:off x="1783412" y="2833211"/>
            <a:ext cx="792089" cy="3711858"/>
          </a:xfrm>
          <a:prstGeom prst="rightBrace">
            <a:avLst>
              <a:gd name="adj1" fmla="val 8333"/>
              <a:gd name="adj2" fmla="val 50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51520" y="522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tr-TR" sz="2000" dirty="0" smtClean="0"/>
              <a:t>Sürekli ölçümlerin </a:t>
            </a:r>
            <a:r>
              <a:rPr lang="tr-TR" sz="2000" dirty="0"/>
              <a:t>kontrol ve teyidi </a:t>
            </a:r>
            <a:r>
              <a:rPr lang="tr-TR" sz="2000" dirty="0" smtClean="0"/>
              <a:t>amacıyla </a:t>
            </a:r>
            <a:r>
              <a:rPr lang="tr-TR" sz="2000" b="1" dirty="0" smtClean="0"/>
              <a:t>yılda </a:t>
            </a:r>
            <a:r>
              <a:rPr lang="tr-TR" sz="2000" b="1" dirty="0"/>
              <a:t>en az 4 </a:t>
            </a:r>
            <a:r>
              <a:rPr lang="tr-TR" sz="2000" b="1" dirty="0" smtClean="0"/>
              <a:t>kez</a:t>
            </a:r>
            <a:endParaRPr lang="tr-TR" altLang="tr-TR" sz="2000" dirty="0"/>
          </a:p>
        </p:txBody>
      </p:sp>
      <p:pic>
        <p:nvPicPr>
          <p:cNvPr id="12" name="Picture 2" descr="C:\Users\lnv\Desktop\sunumlar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DENETİM VE İZLEME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r>
              <a:rPr lang="tr-TR" dirty="0" smtClean="0"/>
              <a:t>Atıkların </a:t>
            </a:r>
            <a:r>
              <a:rPr lang="tr-TR" dirty="0"/>
              <a:t>yakılması sonucunda </a:t>
            </a:r>
            <a:r>
              <a:rPr lang="tr-TR" dirty="0" smtClean="0"/>
              <a:t>havaya verilen </a:t>
            </a:r>
            <a:r>
              <a:rPr lang="tr-TR" dirty="0"/>
              <a:t>emisyon ve kirletici parametreler için sürekli izleme sistemi kurulur </a:t>
            </a:r>
            <a:r>
              <a:rPr lang="tr-TR" dirty="0" smtClean="0"/>
              <a:t>ve yıllık </a:t>
            </a:r>
            <a:r>
              <a:rPr lang="tr-TR" dirty="0"/>
              <a:t>gözetim testleri ile denetlenir</a:t>
            </a:r>
            <a:r>
              <a:rPr lang="tr-TR" dirty="0" smtClean="0"/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3" y="3356992"/>
            <a:ext cx="6880923" cy="3465883"/>
          </a:xfrm>
          <a:prstGeom prst="rect">
            <a:avLst/>
          </a:prstGeom>
        </p:spPr>
      </p:pic>
      <p:pic>
        <p:nvPicPr>
          <p:cNvPr id="6" name="Picture 2" descr="C:\Users\lnv\Desktop\sunumlar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 noGrp="1"/>
          </p:cNvSpPr>
          <p:nvPr>
            <p:ph sz="quarter" idx="1"/>
          </p:nvPr>
        </p:nvSpPr>
        <p:spPr>
          <a:xfrm>
            <a:off x="467544" y="1600200"/>
            <a:ext cx="3168352" cy="8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0" rIns="0" bIns="0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tr-TR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TEŞEKKÜR EDERİM</a:t>
            </a:r>
            <a:endParaRPr lang="tr-TR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23528" y="1700808"/>
            <a:ext cx="3744416" cy="43924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9444"/>
              </a:buClr>
              <a:buSzPct val="95000"/>
              <a:buNone/>
              <a:tabLst/>
              <a:defRPr/>
            </a:pP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6C0"/>
              </a:solidFill>
              <a:effectLst/>
              <a:uLnTx/>
              <a:uFillTx/>
              <a:latin typeface="Calibri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Clr>
                <a:srgbClr val="0BD0D9"/>
              </a:buClr>
              <a:buNone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6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lang="tr-TR" sz="1600" dirty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  <a:defRPr/>
            </a:pPr>
            <a:r>
              <a:rPr lang="tr-TR" sz="1600" dirty="0">
                <a:solidFill>
                  <a:srgbClr val="0076C0"/>
                </a:solidFill>
                <a:latin typeface="Calibri"/>
              </a:rPr>
              <a:t>	 </a:t>
            </a:r>
            <a:endParaRPr lang="tr-TR" sz="1600" dirty="0" smtClean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  <a:defRPr/>
            </a:pPr>
            <a:endParaRPr lang="tr-TR" sz="1600" dirty="0">
              <a:solidFill>
                <a:srgbClr val="0076C0"/>
              </a:solidFill>
              <a:latin typeface="Calibri"/>
            </a:endParaRPr>
          </a:p>
          <a:p>
            <a:pPr lvl="0">
              <a:buClr>
                <a:srgbClr val="0BD0D9"/>
              </a:buClr>
              <a:buNone/>
              <a:defRPr/>
            </a:pP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		</a:t>
            </a:r>
          </a:p>
          <a:p>
            <a:pPr lvl="0">
              <a:buClr>
                <a:srgbClr val="0BD0D9"/>
              </a:buClr>
              <a:buNone/>
              <a:defRPr/>
            </a:pPr>
            <a:r>
              <a:rPr lang="tr-TR" sz="1600" dirty="0">
                <a:solidFill>
                  <a:srgbClr val="0076C0"/>
                </a:solidFill>
                <a:latin typeface="Calibri"/>
              </a:rPr>
              <a:t>	</a:t>
            </a:r>
            <a:r>
              <a:rPr lang="tr-TR" sz="1600" dirty="0" smtClean="0">
                <a:solidFill>
                  <a:srgbClr val="0076C0"/>
                </a:solidFill>
                <a:latin typeface="Calibri"/>
              </a:rPr>
              <a:t>	</a:t>
            </a:r>
          </a:p>
        </p:txBody>
      </p:sp>
      <p:pic>
        <p:nvPicPr>
          <p:cNvPr id="10" name="Picture 5" descr="C:\Users\rsinem.atgin\AppData\Local\Microsoft\Windows\Temporary Internet Files\Content.IE5\IMOTBW2Q\MC90044184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72974"/>
            <a:ext cx="35306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lnv\Desktop\sunumlar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1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3347864" y="4610050"/>
            <a:ext cx="2381250" cy="2419350"/>
            <a:chOff x="4895228" y="4095328"/>
            <a:chExt cx="2381250" cy="241935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228" y="4095328"/>
              <a:ext cx="2381250" cy="241935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604" y="4942005"/>
              <a:ext cx="544497" cy="725996"/>
            </a:xfrm>
            <a:prstGeom prst="rect">
              <a:avLst/>
            </a:prstGeom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0"/>
            <a:ext cx="4666421" cy="1600200"/>
          </a:xfrm>
        </p:spPr>
        <p:txBody>
          <a:bodyPr>
            <a:normAutofit/>
          </a:bodyPr>
          <a:lstStyle/>
          <a:p>
            <a:r>
              <a:rPr lang="tr-TR" altLang="tr-TR" dirty="0"/>
              <a:t>ATIKLARIN YAKILMASINA</a:t>
            </a:r>
            <a:br>
              <a:rPr lang="tr-TR" altLang="tr-TR" dirty="0"/>
            </a:br>
            <a:r>
              <a:rPr lang="tr-TR" altLang="tr-TR" dirty="0"/>
              <a:t>İLİŞKİN YÖNETMELİK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809328"/>
            <a:ext cx="3960440" cy="4572000"/>
          </a:xfrm>
        </p:spPr>
        <p:txBody>
          <a:bodyPr>
            <a:noAutofit/>
          </a:bodyPr>
          <a:lstStyle/>
          <a:p>
            <a:r>
              <a:rPr lang="tr-TR" altLang="tr-TR" dirty="0">
                <a:cs typeface="Arial" charset="0"/>
              </a:rPr>
              <a:t>Atıkların yakılmasıyla, çevre üzerine olabilecek olumsuz etkileri ve ortaya çıkabilecek riskleri, uygulanabilir yöntemlerle önlemek ve </a:t>
            </a:r>
            <a:r>
              <a:rPr lang="tr-TR" altLang="tr-TR" dirty="0" smtClean="0">
                <a:cs typeface="Arial" charset="0"/>
              </a:rPr>
              <a:t>sınırlandırmak amacıyla </a:t>
            </a:r>
            <a:r>
              <a:rPr lang="tr-TR" altLang="tr-TR" dirty="0"/>
              <a:t>6 Ekim 2010 Tarih  27721 Sayılı Resmi </a:t>
            </a:r>
            <a:r>
              <a:rPr lang="tr-TR" altLang="tr-TR" dirty="0" err="1"/>
              <a:t>Gazete’de</a:t>
            </a:r>
            <a:r>
              <a:rPr lang="tr-TR" altLang="tr-TR" dirty="0"/>
              <a:t> yayımlanarak</a:t>
            </a:r>
            <a:br>
              <a:rPr lang="tr-TR" altLang="tr-TR" dirty="0"/>
            </a:br>
            <a:r>
              <a:rPr lang="tr-TR" altLang="tr-TR" dirty="0"/>
              <a:t>yürürlüğe girmiştir.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513783" cy="175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İçerik Yer Tutucusu 2"/>
          <p:cNvSpPr>
            <a:spLocks noGrp="1"/>
          </p:cNvSpPr>
          <p:nvPr>
            <p:ph sz="quarter" idx="1"/>
          </p:nvPr>
        </p:nvSpPr>
        <p:spPr>
          <a:xfrm>
            <a:off x="4644008" y="2652014"/>
            <a:ext cx="3960440" cy="2286000"/>
          </a:xfrm>
        </p:spPr>
        <p:txBody>
          <a:bodyPr>
            <a:noAutofit/>
          </a:bodyPr>
          <a:lstStyle/>
          <a:p>
            <a:r>
              <a:rPr lang="tr-TR" altLang="tr-TR" dirty="0" smtClean="0">
                <a:cs typeface="Arial" charset="0"/>
              </a:rPr>
              <a:t>7 Nisan 2017 </a:t>
            </a:r>
            <a:r>
              <a:rPr lang="tr-TR" altLang="tr-TR" dirty="0" err="1" smtClean="0">
                <a:cs typeface="Arial" charset="0"/>
              </a:rPr>
              <a:t>tarhili</a:t>
            </a:r>
            <a:r>
              <a:rPr lang="tr-TR" altLang="tr-TR" dirty="0" smtClean="0">
                <a:cs typeface="Arial" charset="0"/>
              </a:rPr>
              <a:t> ve 30031 sayılı Resmi </a:t>
            </a:r>
            <a:r>
              <a:rPr lang="tr-TR" altLang="tr-TR" dirty="0" err="1" smtClean="0">
                <a:cs typeface="Arial" charset="0"/>
              </a:rPr>
              <a:t>Gazete’de</a:t>
            </a:r>
            <a:r>
              <a:rPr lang="tr-TR" altLang="tr-TR" dirty="0" smtClean="0">
                <a:cs typeface="Arial" charset="0"/>
              </a:rPr>
              <a:t> yayımlanan değişiklik ile Yönetmelik revize edilmiştir.</a:t>
            </a:r>
            <a:endParaRPr lang="tr-TR" dirty="0"/>
          </a:p>
        </p:txBody>
      </p:sp>
      <p:pic>
        <p:nvPicPr>
          <p:cNvPr id="2050" name="Picture 2" descr="C:\Users\lnv\Desktop\sunumlar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4624"/>
            <a:ext cx="1944216" cy="2545427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quarter" idx="2"/>
          </p:nvPr>
        </p:nvSpPr>
        <p:spPr>
          <a:xfrm>
            <a:off x="251520" y="2924944"/>
            <a:ext cx="3500661" cy="3323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/>
              <a:t>Termal </a:t>
            </a:r>
            <a:r>
              <a:rPr lang="tr-TR" sz="2000" dirty="0"/>
              <a:t>yolla atıkların </a:t>
            </a:r>
            <a:r>
              <a:rPr lang="tr-TR" sz="2000" dirty="0" err="1"/>
              <a:t>bertarafına</a:t>
            </a:r>
            <a:r>
              <a:rPr lang="tr-TR" sz="2000" dirty="0"/>
              <a:t> yönelik </a:t>
            </a:r>
            <a:r>
              <a:rPr lang="tr-TR" sz="2000" dirty="0" smtClean="0"/>
              <a:t>tesisler</a:t>
            </a:r>
            <a:endParaRPr lang="tr-TR" sz="2000" dirty="0"/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smtClean="0"/>
              <a:t>Oksitleme ile yakma</a:t>
            </a:r>
          </a:p>
          <a:p>
            <a:r>
              <a:rPr lang="tr-TR" sz="2000" dirty="0" err="1" smtClean="0"/>
              <a:t>Piroliz</a:t>
            </a:r>
            <a:endParaRPr lang="tr-TR" sz="2000" dirty="0" smtClean="0"/>
          </a:p>
          <a:p>
            <a:r>
              <a:rPr lang="tr-TR" sz="2000" dirty="0" err="1" smtClean="0"/>
              <a:t>Gazlaştırma</a:t>
            </a:r>
            <a:r>
              <a:rPr lang="tr-TR" sz="2000" dirty="0" smtClean="0"/>
              <a:t> </a:t>
            </a:r>
          </a:p>
          <a:p>
            <a:r>
              <a:rPr lang="tr-TR" sz="2000" dirty="0" smtClean="0"/>
              <a:t>Plazma</a:t>
            </a:r>
            <a:endParaRPr lang="tr-TR" sz="20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>
          <a:xfrm>
            <a:off x="4371974" y="2996952"/>
            <a:ext cx="4160466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dirty="0"/>
              <a:t>Ana gayesi enerji üretimi veya ürün imal etmek olan, atıkları </a:t>
            </a:r>
            <a:r>
              <a:rPr lang="tr-TR" sz="2000" dirty="0" smtClean="0"/>
              <a:t>alternatif hammadde </a:t>
            </a:r>
            <a:r>
              <a:rPr lang="tr-TR" sz="2000" dirty="0"/>
              <a:t>veya ek yakıt olarak </a:t>
            </a:r>
            <a:r>
              <a:rPr lang="tr-TR" sz="2000" dirty="0" smtClean="0"/>
              <a:t>kullanan yakıt </a:t>
            </a:r>
            <a:r>
              <a:rPr lang="tr-TR" sz="2000" dirty="0"/>
              <a:t>anma ısıl güç değerinin </a:t>
            </a:r>
            <a:r>
              <a:rPr lang="tr-TR" b="1" dirty="0" smtClean="0">
                <a:solidFill>
                  <a:srgbClr val="FF0000"/>
                </a:solidFill>
              </a:rPr>
              <a:t>%40</a:t>
            </a:r>
            <a:r>
              <a:rPr lang="tr-TR" sz="2000" b="1" dirty="0" smtClean="0">
                <a:solidFill>
                  <a:srgbClr val="FF0000"/>
                </a:solidFill>
              </a:rPr>
              <a:t>’ına kadarını </a:t>
            </a:r>
            <a:r>
              <a:rPr lang="tr-TR" sz="2000" b="1" u="sng" dirty="0" smtClean="0">
                <a:solidFill>
                  <a:srgbClr val="FF0000"/>
                </a:solidFill>
              </a:rPr>
              <a:t>tehlikeli</a:t>
            </a:r>
            <a:r>
              <a:rPr lang="tr-TR" sz="2000" b="1" dirty="0" smtClean="0">
                <a:solidFill>
                  <a:srgbClr val="FF0000"/>
                </a:solidFill>
              </a:rPr>
              <a:t> atıklardan </a:t>
            </a:r>
            <a:r>
              <a:rPr lang="tr-TR" sz="2000" dirty="0" smtClean="0">
                <a:solidFill>
                  <a:prstClr val="black"/>
                </a:solidFill>
              </a:rPr>
              <a:t>sağlayan tesisler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 smtClean="0"/>
              <a:t>Çimento Fabrikaları</a:t>
            </a:r>
          </a:p>
          <a:p>
            <a:r>
              <a:rPr lang="tr-TR" sz="2000" dirty="0" smtClean="0"/>
              <a:t>Kireç Fabrikaları</a:t>
            </a:r>
            <a:endParaRPr lang="tr-TR" sz="20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"/>
          </p:nvPr>
        </p:nvSpPr>
        <p:spPr>
          <a:xfrm>
            <a:off x="457200" y="2194568"/>
            <a:ext cx="3657600" cy="658368"/>
          </a:xfrm>
        </p:spPr>
        <p:txBody>
          <a:bodyPr/>
          <a:lstStyle/>
          <a:p>
            <a:pPr algn="ctr"/>
            <a:r>
              <a:rPr lang="tr-TR" dirty="0" smtClean="0"/>
              <a:t>YAKMA TESİSİ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4343400" y="2194568"/>
            <a:ext cx="3657600" cy="658368"/>
          </a:xfrm>
        </p:spPr>
        <p:txBody>
          <a:bodyPr/>
          <a:lstStyle/>
          <a:p>
            <a:pPr algn="ctr"/>
            <a:r>
              <a:rPr lang="tr-TR" dirty="0" smtClean="0"/>
              <a:t>BERABER YAKMA TESİSİ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82" y="227244"/>
            <a:ext cx="5320078" cy="1781844"/>
          </a:xfrm>
          <a:prstGeom prst="rect">
            <a:avLst/>
          </a:prstGeom>
        </p:spPr>
      </p:pic>
      <p:pic>
        <p:nvPicPr>
          <p:cNvPr id="10" name="Picture 2" descr="C:\Users\lnv\Desktop\sunumlar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233120" cy="868958"/>
          </a:xfrm>
        </p:spPr>
        <p:txBody>
          <a:bodyPr/>
          <a:lstStyle/>
          <a:p>
            <a:r>
              <a:rPr lang="tr-TR" dirty="0"/>
              <a:t>LİSANS - DENEME YAKMASI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051720" y="1512438"/>
            <a:ext cx="6686896" cy="45808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altLang="tr-TR" sz="2000" dirty="0"/>
              <a:t>Yakma veya beraber yakma </a:t>
            </a:r>
            <a:r>
              <a:rPr lang="tr-TR" altLang="tr-TR" sz="2000" dirty="0" smtClean="0"/>
              <a:t>tesisleri:</a:t>
            </a:r>
            <a:endParaRPr lang="tr-TR" altLang="tr-TR" sz="2000" dirty="0"/>
          </a:p>
          <a:p>
            <a:pPr algn="just"/>
            <a:r>
              <a:rPr lang="tr-TR" altLang="tr-TR" sz="2000" dirty="0" smtClean="0"/>
              <a:t>Bakanlıktan </a:t>
            </a:r>
            <a:r>
              <a:rPr lang="tr-TR" altLang="tr-TR" sz="2000" dirty="0"/>
              <a:t>lisans almakla </a:t>
            </a:r>
            <a:r>
              <a:rPr lang="tr-TR" altLang="tr-TR" sz="2000" dirty="0" smtClean="0"/>
              <a:t>yükümlüdür.</a:t>
            </a:r>
          </a:p>
          <a:p>
            <a:pPr algn="just"/>
            <a:r>
              <a:rPr lang="tr-TR" altLang="tr-TR" sz="2000" dirty="0" smtClean="0"/>
              <a:t>GFB alan tesis deneme yakması yapılmadan ve sonuç raporu olumlu çıkmadan faaliyetine başlayamaz.</a:t>
            </a:r>
          </a:p>
          <a:p>
            <a:pPr algn="just"/>
            <a:r>
              <a:rPr lang="tr-TR" altLang="tr-TR" sz="2000" dirty="0" smtClean="0"/>
              <a:t>Yakma </a:t>
            </a:r>
            <a:r>
              <a:rPr lang="tr-TR" altLang="tr-TR" sz="2000" dirty="0"/>
              <a:t>tesisleri için </a:t>
            </a:r>
            <a:r>
              <a:rPr lang="tr-TR" altLang="tr-TR" sz="2000" b="1" dirty="0"/>
              <a:t>3 ay</a:t>
            </a:r>
            <a:r>
              <a:rPr lang="tr-TR" altLang="tr-TR" sz="2000" dirty="0"/>
              <a:t>, </a:t>
            </a:r>
            <a:r>
              <a:rPr lang="tr-TR" altLang="tr-TR" sz="2000" dirty="0" smtClean="0"/>
              <a:t>beraber </a:t>
            </a:r>
            <a:r>
              <a:rPr lang="tr-TR" altLang="tr-TR" sz="2000" dirty="0"/>
              <a:t>yakma tesisleri için ise </a:t>
            </a:r>
            <a:r>
              <a:rPr lang="tr-TR" altLang="tr-TR" sz="2000" b="1" dirty="0" smtClean="0"/>
              <a:t>1 </a:t>
            </a:r>
            <a:r>
              <a:rPr lang="tr-TR" altLang="tr-TR" sz="2000" b="1" dirty="0"/>
              <a:t>hafta </a:t>
            </a:r>
            <a:r>
              <a:rPr lang="tr-TR" altLang="tr-TR" sz="2000" dirty="0"/>
              <a:t>süreyle deneme yakması yapılır</a:t>
            </a:r>
            <a:r>
              <a:rPr lang="tr-TR" altLang="tr-TR" sz="2000" dirty="0" smtClean="0"/>
              <a:t>.</a:t>
            </a:r>
            <a:endParaRPr lang="tr-TR" altLang="tr-TR" sz="2000" dirty="0"/>
          </a:p>
          <a:p>
            <a:pPr algn="just">
              <a:lnSpc>
                <a:spcPct val="80000"/>
              </a:lnSpc>
            </a:pPr>
            <a:r>
              <a:rPr lang="tr-TR" sz="2000" dirty="0" smtClean="0"/>
              <a:t>Deneme yakması esnasında en </a:t>
            </a:r>
            <a:r>
              <a:rPr lang="tr-TR" sz="2000" dirty="0"/>
              <a:t>yüksek klor içeriği bileşeni, en düşük yanma ısısı </a:t>
            </a:r>
            <a:r>
              <a:rPr lang="tr-TR" sz="2000" dirty="0" smtClean="0"/>
              <a:t>gibi </a:t>
            </a:r>
            <a:r>
              <a:rPr lang="tr-TR" sz="2000" dirty="0"/>
              <a:t>olumsuz koşullar esas alınarak ölçümlerin yapılması </a:t>
            </a:r>
            <a:r>
              <a:rPr lang="tr-TR" sz="2000" dirty="0" smtClean="0"/>
              <a:t>zorunludur.</a:t>
            </a:r>
            <a:endParaRPr lang="tr-TR" altLang="tr-TR" sz="2000" dirty="0" smtClean="0"/>
          </a:p>
          <a:p>
            <a:pPr algn="just">
              <a:lnSpc>
                <a:spcPct val="80000"/>
              </a:lnSpc>
            </a:pPr>
            <a:r>
              <a:rPr lang="tr-TR" altLang="tr-TR" sz="2000" dirty="0" smtClean="0"/>
              <a:t>Sonuç  </a:t>
            </a:r>
            <a:r>
              <a:rPr lang="tr-TR" altLang="tr-TR" sz="2000" dirty="0"/>
              <a:t>raporunun olumlu çıkması halinde tesis faaliyetine devam eder</a:t>
            </a:r>
            <a:r>
              <a:rPr lang="tr-TR" altLang="tr-TR" sz="20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tr-T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303761271"/>
              </p:ext>
            </p:extLst>
          </p:nvPr>
        </p:nvGraphicFramePr>
        <p:xfrm>
          <a:off x="35496" y="1412776"/>
          <a:ext cx="20162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lnv\Desktop\sunumlar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49187-6D59-4CBF-9000-851502850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6149187-6D59-4CBF-9000-851502850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82F857-65A0-4F5B-9CD9-CBC18771F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2882F857-65A0-4F5B-9CD9-CBC18771F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D673EF-BE4B-412B-A8E3-7DD3413DB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AD673EF-BE4B-412B-A8E3-7DD3413DB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2F7D75-E23C-48CE-A158-1E6B7A6A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ED2F7D75-E23C-48CE-A158-1E6B7A6A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KURALLAR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7504" y="2032248"/>
            <a:ext cx="7636982" cy="3412976"/>
          </a:xfrm>
        </p:spPr>
        <p:txBody>
          <a:bodyPr>
            <a:noAutofit/>
          </a:bodyPr>
          <a:lstStyle/>
          <a:p>
            <a:r>
              <a:rPr lang="tr-TR" altLang="tr-TR" dirty="0"/>
              <a:t>Yakma öncesinde atığın nitelikleri belirlenir</a:t>
            </a:r>
            <a:r>
              <a:rPr lang="tr-TR" altLang="tr-TR" dirty="0" smtClean="0"/>
              <a:t>. (</a:t>
            </a:r>
            <a:r>
              <a:rPr lang="tr-TR" altLang="tr-TR" dirty="0"/>
              <a:t>içeriğinde radyoaktif madde bulunup bulunmadığı, </a:t>
            </a:r>
            <a:r>
              <a:rPr lang="tr-TR" altLang="tr-TR" dirty="0" err="1"/>
              <a:t>kalorifik</a:t>
            </a:r>
            <a:r>
              <a:rPr lang="tr-TR" altLang="tr-TR" dirty="0"/>
              <a:t> değeri, PCB, PCP, Cl, F, S ve ağır metal </a:t>
            </a:r>
            <a:r>
              <a:rPr lang="tr-TR" altLang="tr-TR" dirty="0" smtClean="0"/>
              <a:t>içeriği )</a:t>
            </a:r>
            <a:endParaRPr lang="tr-TR" altLang="tr-TR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629DD1"/>
              </a:buClr>
            </a:pPr>
            <a:endParaRPr lang="tr-TR" altLang="tr-TR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10000"/>
              </a:lnSpc>
              <a:buClr>
                <a:srgbClr val="629DD1"/>
              </a:buClr>
            </a:pPr>
            <a:endParaRPr lang="tr-TR" altLang="tr-TR" dirty="0">
              <a:solidFill>
                <a:prstClr val="black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60848"/>
            <a:ext cx="1371708" cy="121100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34801" y="3456503"/>
            <a:ext cx="69629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lnSpc>
                <a:spcPct val="110000"/>
              </a:lnSpc>
              <a:spcBef>
                <a:spcPts val="600"/>
              </a:spcBef>
              <a:buClr>
                <a:srgbClr val="629DD1"/>
              </a:buClr>
              <a:buSzPct val="70000"/>
              <a:buFont typeface="Wingdings"/>
              <a:buChar char=""/>
            </a:pPr>
            <a:endParaRPr lang="tr-TR" altLang="tr-TR" sz="2400" dirty="0" smtClean="0">
              <a:solidFill>
                <a:prstClr val="black"/>
              </a:solidFill>
            </a:endParaRPr>
          </a:p>
          <a:p>
            <a:pPr marL="274320" lvl="0" indent="-274320" algn="just">
              <a:lnSpc>
                <a:spcPct val="110000"/>
              </a:lnSpc>
              <a:spcBef>
                <a:spcPts val="600"/>
              </a:spcBef>
              <a:buClr>
                <a:srgbClr val="629DD1"/>
              </a:buClr>
              <a:buSzPct val="70000"/>
              <a:buFont typeface="Wingdings"/>
              <a:buChar char=""/>
            </a:pPr>
            <a:r>
              <a:rPr lang="tr-TR" altLang="tr-TR" sz="2400" dirty="0" smtClean="0">
                <a:solidFill>
                  <a:prstClr val="black"/>
                </a:solidFill>
              </a:rPr>
              <a:t>Tehlikeli </a:t>
            </a:r>
            <a:r>
              <a:rPr lang="tr-TR" altLang="tr-TR" sz="2400" dirty="0">
                <a:solidFill>
                  <a:prstClr val="black"/>
                </a:solidFill>
              </a:rPr>
              <a:t>ve tehlikesiz  atıkların yakılmasına veya beraber yakılmasına ilişkin </a:t>
            </a:r>
            <a:r>
              <a:rPr lang="tr-TR" altLang="tr-TR" sz="2400" b="1" u="sng" dirty="0">
                <a:solidFill>
                  <a:prstClr val="black"/>
                </a:solidFill>
              </a:rPr>
              <a:t>aynı emisyon limit değerleri </a:t>
            </a:r>
            <a:r>
              <a:rPr lang="tr-TR" altLang="tr-TR" sz="2400" dirty="0">
                <a:solidFill>
                  <a:prstClr val="black"/>
                </a:solidFill>
              </a:rPr>
              <a:t>uygulanır</a:t>
            </a:r>
            <a:r>
              <a:rPr lang="tr-TR" altLang="tr-TR" sz="2400" dirty="0" smtClean="0">
                <a:solidFill>
                  <a:prstClr val="black"/>
                </a:solidFill>
              </a:rPr>
              <a:t>.</a:t>
            </a:r>
            <a:endParaRPr lang="tr-TR" altLang="tr-TR" sz="4000" dirty="0" smtClean="0"/>
          </a:p>
          <a:p>
            <a:pPr marL="274320" indent="-27432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tr-TR" altLang="tr-TR" sz="2400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" y="3902007"/>
            <a:ext cx="1461517" cy="1543217"/>
          </a:xfrm>
          <a:prstGeom prst="rect">
            <a:avLst/>
          </a:prstGeom>
        </p:spPr>
      </p:pic>
      <p:pic>
        <p:nvPicPr>
          <p:cNvPr id="8" name="Picture 2" descr="C:\Users\lnv\Desktop\sunumlar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YAKMA VE BERABER YAKMA TESİSLERİNİN İŞLETİLMESİ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2202922"/>
              </p:ext>
            </p:extLst>
          </p:nvPr>
        </p:nvGraphicFramePr>
        <p:xfrm>
          <a:off x="250825" y="1341140"/>
          <a:ext cx="86423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lnv\Desktop\sunumlar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0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ÖLÇÜM KOŞULLARI</a:t>
            </a:r>
            <a:endParaRPr lang="tr-TR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rtl="0"/>
            <a:r>
              <a:rPr lang="tr-TR" dirty="0" smtClean="0"/>
              <a:t>Baca gazındaki emisyonlar ve kütlesel debi tayini için yapılan ölçümler bütünü temsil edecek ve emisyon ölçüm sonuçlarının birbiri ile karşılaştırılmasına olanak verecek şekilde </a:t>
            </a:r>
            <a:r>
              <a:rPr lang="tr-TR" u="sng" dirty="0" smtClean="0">
                <a:solidFill>
                  <a:srgbClr val="FF0000"/>
                </a:solidFill>
              </a:rPr>
              <a:t>en az üç ardışık zamanda </a:t>
            </a:r>
            <a:r>
              <a:rPr lang="tr-TR" dirty="0" smtClean="0"/>
              <a:t>yapılır.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1700808"/>
            <a:ext cx="4147321" cy="4033242"/>
          </a:xfrm>
        </p:spPr>
      </p:pic>
      <p:pic>
        <p:nvPicPr>
          <p:cNvPr id="6" name="Picture 2" descr="C:\Users\lnv\Desktop\sunumlar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233120" cy="868958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ATIKLARI BERABER YAKAN ÇİMENTO FABRİKALARI İÇİN</a:t>
            </a:r>
            <a:br>
              <a:rPr lang="tr-TR" b="1" dirty="0"/>
            </a:br>
            <a:r>
              <a:rPr lang="tr-TR" b="1" dirty="0"/>
              <a:t>EMİSYON LİMİT DEĞERLERİ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867616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Baca Gazı Sıcaklığı </a:t>
            </a:r>
            <a:r>
              <a:rPr lang="tr-TR" dirty="0"/>
              <a:t>273 </a:t>
            </a:r>
            <a:r>
              <a:rPr lang="tr-TR" baseline="30000" dirty="0" err="1" smtClean="0"/>
              <a:t>o</a:t>
            </a:r>
            <a:r>
              <a:rPr lang="tr-TR" dirty="0" err="1" smtClean="0"/>
              <a:t>K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Basınç </a:t>
            </a:r>
            <a:r>
              <a:rPr lang="tr-TR" dirty="0"/>
              <a:t>101,3 </a:t>
            </a:r>
            <a:r>
              <a:rPr lang="tr-TR" dirty="0" err="1" smtClean="0"/>
              <a:t>kPa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%</a:t>
            </a:r>
            <a:r>
              <a:rPr lang="tr-TR" dirty="0"/>
              <a:t>10 oksijen</a:t>
            </a:r>
          </a:p>
        </p:txBody>
      </p:sp>
      <p:sp>
        <p:nvSpPr>
          <p:cNvPr id="5" name="Bulut 4"/>
          <p:cNvSpPr/>
          <p:nvPr/>
        </p:nvSpPr>
        <p:spPr>
          <a:xfrm>
            <a:off x="6876256" y="260648"/>
            <a:ext cx="1512168" cy="1012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Ek-2</a:t>
            </a:r>
            <a:endParaRPr lang="tr-TR" sz="2400" b="1" dirty="0"/>
          </a:p>
        </p:txBody>
      </p:sp>
      <p:graphicFrame>
        <p:nvGraphicFramePr>
          <p:cNvPr id="6" name="İçerik Yer Tutucus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440035"/>
              </p:ext>
            </p:extLst>
          </p:nvPr>
        </p:nvGraphicFramePr>
        <p:xfrm>
          <a:off x="2051720" y="3636112"/>
          <a:ext cx="4392488" cy="188112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Toplam toz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30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HCI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HF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2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Mevcut tesisler için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800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 smtClean="0">
                          <a:effectLst/>
                        </a:rPr>
                        <a:t>Yeni tesisler için </a:t>
                      </a:r>
                      <a:r>
                        <a:rPr kumimoji="0" lang="tr-TR" sz="1800" b="1" kern="1200" dirty="0" err="1" smtClean="0">
                          <a:effectLst/>
                        </a:rPr>
                        <a:t>NOx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500 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2" descr="C:\Users\lnv\Desktop\sunumlar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0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233120" cy="86895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ATIKLARI BERABER YAKAN ÇİMENTO FABRİKALARI </a:t>
            </a:r>
            <a:r>
              <a:rPr lang="tr-TR" b="1" dirty="0"/>
              <a:t>İÇİN</a:t>
            </a:r>
            <a:br>
              <a:rPr lang="tr-TR" b="1" dirty="0"/>
            </a:br>
            <a:r>
              <a:rPr lang="tr-TR" b="1" dirty="0"/>
              <a:t>EMİSYON LİMİT DEĞERLERİ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93527"/>
              </p:ext>
            </p:extLst>
          </p:nvPr>
        </p:nvGraphicFramePr>
        <p:xfrm>
          <a:off x="448638" y="1820592"/>
          <a:ext cx="4176464" cy="1464392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 err="1">
                          <a:effectLst/>
                        </a:rPr>
                        <a:t>Cd</a:t>
                      </a:r>
                      <a:r>
                        <a:rPr kumimoji="0" lang="tr-TR" sz="1800" b="1" kern="1200" dirty="0">
                          <a:effectLst/>
                        </a:rPr>
                        <a:t> + </a:t>
                      </a:r>
                      <a:r>
                        <a:rPr kumimoji="0" lang="tr-TR" sz="1800" b="1" kern="1200" dirty="0" err="1">
                          <a:effectLst/>
                        </a:rPr>
                        <a:t>Tl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Hg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0,05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Sb + As + Pb + Cr + </a:t>
                      </a:r>
                      <a:r>
                        <a:rPr kumimoji="0" lang="tr-TR" sz="1800" b="1" kern="1200" dirty="0" err="1">
                          <a:effectLst/>
                        </a:rPr>
                        <a:t>Co</a:t>
                      </a:r>
                      <a:r>
                        <a:rPr kumimoji="0" lang="tr-TR" sz="1800" b="1" kern="1200" dirty="0">
                          <a:effectLst/>
                        </a:rPr>
                        <a:t> + Cu + Mn + </a:t>
                      </a:r>
                      <a:r>
                        <a:rPr kumimoji="0" lang="tr-TR" sz="1800" b="1" kern="1200" dirty="0" err="1">
                          <a:effectLst/>
                        </a:rPr>
                        <a:t>Ni</a:t>
                      </a:r>
                      <a:r>
                        <a:rPr kumimoji="0" lang="tr-TR" sz="1800" b="1" kern="1200" dirty="0">
                          <a:effectLst/>
                        </a:rPr>
                        <a:t> + V </a:t>
                      </a:r>
                      <a:endParaRPr kumimoji="0" lang="tr-T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0,5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44895"/>
              </p:ext>
            </p:extLst>
          </p:nvPr>
        </p:nvGraphicFramePr>
        <p:xfrm>
          <a:off x="971600" y="4077072"/>
          <a:ext cx="2304256" cy="833456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15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SO</a:t>
                      </a:r>
                      <a:r>
                        <a:rPr kumimoji="0" lang="tr-TR" sz="1800" b="1" kern="1200" baseline="-25000" dirty="0">
                          <a:effectLst/>
                        </a:rPr>
                        <a:t>2</a:t>
                      </a:r>
                      <a:endParaRPr kumimoji="0" lang="tr-TR" sz="1800" b="1" kern="1200" baseline="-25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50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800" b="1" kern="1200" dirty="0">
                          <a:effectLst/>
                        </a:rPr>
                        <a:t>TOK</a:t>
                      </a:r>
                      <a:endParaRPr kumimoji="0" lang="tr-T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10 mg/m</a:t>
                      </a:r>
                      <a:r>
                        <a:rPr lang="tr-TR" sz="1800" b="1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Bulut 6"/>
          <p:cNvSpPr/>
          <p:nvPr/>
        </p:nvSpPr>
        <p:spPr>
          <a:xfrm>
            <a:off x="6876256" y="260648"/>
            <a:ext cx="1512168" cy="10129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Ek-2</a:t>
            </a:r>
            <a:endParaRPr lang="tr-TR" sz="2400" b="1" dirty="0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0742"/>
              </p:ext>
            </p:extLst>
          </p:nvPr>
        </p:nvGraphicFramePr>
        <p:xfrm>
          <a:off x="3995936" y="3444320"/>
          <a:ext cx="4176464" cy="41672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66249287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3413378984"/>
                    </a:ext>
                  </a:extLst>
                </a:gridCol>
              </a:tblGrid>
              <a:tr h="4167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tr-TR" sz="1800" kern="1200" dirty="0" err="1">
                          <a:effectLst/>
                        </a:rPr>
                        <a:t>Dioksinler</a:t>
                      </a:r>
                      <a:r>
                        <a:rPr kumimoji="0" lang="tr-TR" sz="1800" kern="1200" dirty="0">
                          <a:effectLst/>
                        </a:rPr>
                        <a:t> ve </a:t>
                      </a:r>
                      <a:r>
                        <a:rPr kumimoji="0" lang="tr-TR" sz="1800" kern="1200" dirty="0" err="1">
                          <a:effectLst/>
                        </a:rPr>
                        <a:t>Furanlar</a:t>
                      </a:r>
                      <a:endParaRPr kumimoji="0" lang="tr-T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 smtClean="0">
                          <a:effectLst/>
                        </a:rPr>
                        <a:t>0,1 </a:t>
                      </a:r>
                      <a:r>
                        <a:rPr lang="tr-TR" sz="1800" dirty="0" err="1" smtClean="0">
                          <a:effectLst/>
                        </a:rPr>
                        <a:t>ng</a:t>
                      </a:r>
                      <a:r>
                        <a:rPr lang="tr-TR" sz="1800" dirty="0" smtClean="0">
                          <a:effectLst/>
                        </a:rPr>
                        <a:t>/m</a:t>
                      </a:r>
                      <a:r>
                        <a:rPr lang="tr-TR" sz="1800" baseline="30000" dirty="0" smtClean="0">
                          <a:effectLst/>
                        </a:rPr>
                        <a:t>3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548352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3995936" y="4975931"/>
            <a:ext cx="4176464" cy="133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tr-T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 için emisyon limit değeri Sanayi Kaynaklı Hava Kirliliğinin Kontrolü Yönetmeliğinde verilen limit değerdir.</a:t>
            </a:r>
          </a:p>
        </p:txBody>
      </p:sp>
      <p:pic>
        <p:nvPicPr>
          <p:cNvPr id="9" name="Picture 2" descr="C:\Users\lnv\Desktop\sunumlar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4"/>
            <a:ext cx="1428749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734</Words>
  <Application>Microsoft Office PowerPoint</Application>
  <PresentationFormat>Ekran Gösterisi (4:3)</PresentationFormat>
  <Paragraphs>180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19" baseType="lpstr">
      <vt:lpstr>Cumba</vt:lpstr>
      <vt:lpstr>Özel Tasarım</vt:lpstr>
      <vt:lpstr>ATIKLARIN YAKILMASINA İLİŞKİN YÖNETMELİK</vt:lpstr>
      <vt:lpstr>ATIKLARIN YAKILMASINA İLİŞKİN YÖNETMELİK</vt:lpstr>
      <vt:lpstr>PowerPoint Sunusu</vt:lpstr>
      <vt:lpstr>LİSANS - DENEME YAKMASI</vt:lpstr>
      <vt:lpstr>GENEL KURALLAR</vt:lpstr>
      <vt:lpstr>YAKMA VE BERABER YAKMA TESİSLERİNİN İŞLETİLMESİ</vt:lpstr>
      <vt:lpstr>ÖLÇÜM KOŞULLARI</vt:lpstr>
      <vt:lpstr>ATIKLARI BERABER YAKAN ÇİMENTO FABRİKALARI İÇİN EMİSYON LİMİT DEĞERLERİ</vt:lpstr>
      <vt:lpstr>ATIKLARI BERABER YAKAN ÇİMENTO FABRİKALARI İÇİN EMİSYON LİMİT DEĞERLERİ</vt:lpstr>
      <vt:lpstr>ATIK YAKMA TESİSLERİ İÇİN EMİSYON LİMİT DEĞERLERİ</vt:lpstr>
      <vt:lpstr>ATIK YAKMA TESİSLERİ İÇİN EMİSYON LİMİT DEĞERLERİ</vt:lpstr>
      <vt:lpstr>ATIK YAKMA TESİSLERİ İÇİN EMİSYON LİMİT DEĞERLERİ</vt:lpstr>
      <vt:lpstr>ATIK YAKMA TESİSLERİ İÇİN EMİSYON LİMİT DEĞERLERİ</vt:lpstr>
      <vt:lpstr>EMİSYON KONSANTRASYONU HESAPLAMA FORMÜLÜ</vt:lpstr>
      <vt:lpstr>DENETİM VE İZLEME</vt:lpstr>
      <vt:lpstr>DENETİM VE İZLEME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ATIKLARIN EK YAKIT  OLARAK KULLANILMASI</dc:title>
  <dc:creator>Hasan Usalan</dc:creator>
  <cp:lastModifiedBy>lnv</cp:lastModifiedBy>
  <cp:revision>233</cp:revision>
  <dcterms:created xsi:type="dcterms:W3CDTF">2016-03-11T06:53:32Z</dcterms:created>
  <dcterms:modified xsi:type="dcterms:W3CDTF">2019-10-21T09:58:25Z</dcterms:modified>
</cp:coreProperties>
</file>