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472" r:id="rId2"/>
    <p:sldId id="435" r:id="rId3"/>
    <p:sldId id="434" r:id="rId4"/>
    <p:sldId id="429" r:id="rId5"/>
    <p:sldId id="431" r:id="rId6"/>
    <p:sldId id="436" r:id="rId7"/>
    <p:sldId id="437" r:id="rId8"/>
    <p:sldId id="439" r:id="rId9"/>
    <p:sldId id="440" r:id="rId10"/>
    <p:sldId id="441" r:id="rId11"/>
    <p:sldId id="442" r:id="rId12"/>
    <p:sldId id="443" r:id="rId13"/>
    <p:sldId id="444" r:id="rId14"/>
    <p:sldId id="445" r:id="rId15"/>
    <p:sldId id="448" r:id="rId16"/>
    <p:sldId id="449" r:id="rId17"/>
    <p:sldId id="450" r:id="rId18"/>
    <p:sldId id="451" r:id="rId19"/>
    <p:sldId id="452" r:id="rId20"/>
    <p:sldId id="453" r:id="rId21"/>
    <p:sldId id="468" r:id="rId22"/>
    <p:sldId id="455" r:id="rId23"/>
    <p:sldId id="456" r:id="rId24"/>
    <p:sldId id="457" r:id="rId25"/>
    <p:sldId id="458" r:id="rId26"/>
    <p:sldId id="460" r:id="rId27"/>
    <p:sldId id="461" r:id="rId28"/>
    <p:sldId id="471" r:id="rId29"/>
    <p:sldId id="462" r:id="rId30"/>
    <p:sldId id="382" r:id="rId3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6667" autoAdjust="0"/>
  </p:normalViewPr>
  <p:slideViewPr>
    <p:cSldViewPr>
      <p:cViewPr varScale="1">
        <p:scale>
          <a:sx n="111" d="100"/>
          <a:sy n="111" d="100"/>
        </p:scale>
        <p:origin x="720" y="126"/>
      </p:cViewPr>
      <p:guideLst>
        <p:guide orient="horz" pos="2160"/>
        <p:guide pos="2880"/>
      </p:guideLst>
    </p:cSldViewPr>
  </p:slideViewPr>
  <p:outlineViewPr>
    <p:cViewPr>
      <p:scale>
        <a:sx n="33" d="100"/>
        <a:sy n="33" d="100"/>
      </p:scale>
      <p:origin x="0" y="316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tr-TR"/>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tr-TR"/>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tr-TR"/>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C096EDC-41FA-41E6-87F3-F25A0ADF9F65}" type="slidenum">
              <a:rPr lang="tr-TR"/>
              <a:pPr>
                <a:defRPr/>
              </a:pPr>
              <a:t>‹#›</a:t>
            </a:fld>
            <a:endParaRPr lang="tr-TR"/>
          </a:p>
        </p:txBody>
      </p:sp>
    </p:spTree>
    <p:extLst>
      <p:ext uri="{BB962C8B-B14F-4D97-AF65-F5344CB8AC3E}">
        <p14:creationId xmlns:p14="http://schemas.microsoft.com/office/powerpoint/2010/main" val="1119000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ayt Görüntüsü Yer Tutucusu 1"/>
          <p:cNvSpPr>
            <a:spLocks noGrp="1" noRot="1" noChangeAspect="1" noTextEdit="1"/>
          </p:cNvSpPr>
          <p:nvPr>
            <p:ph type="sldImg"/>
          </p:nvPr>
        </p:nvSpPr>
        <p:spPr>
          <a:ln/>
        </p:spPr>
      </p:sp>
      <p:sp>
        <p:nvSpPr>
          <p:cNvPr id="95235" name="Not Yer Tutucusu 2"/>
          <p:cNvSpPr>
            <a:spLocks noGrp="1"/>
          </p:cNvSpPr>
          <p:nvPr>
            <p:ph type="body" idx="1"/>
          </p:nvPr>
        </p:nvSpPr>
        <p:spPr>
          <a:noFill/>
          <a:ln/>
        </p:spPr>
        <p:txBody>
          <a:bodyPr/>
          <a:lstStyle/>
          <a:p>
            <a:endParaRPr lang="tr-TR" altLang="tr-TR" smtClean="0"/>
          </a:p>
        </p:txBody>
      </p:sp>
      <p:sp>
        <p:nvSpPr>
          <p:cNvPr id="95236" name="Slayt Numarası Yer Tutucusu 3"/>
          <p:cNvSpPr>
            <a:spLocks noGrp="1"/>
          </p:cNvSpPr>
          <p:nvPr>
            <p:ph type="sldNum" sz="quarter" idx="5"/>
          </p:nvPr>
        </p:nvSpPr>
        <p:spPr>
          <a:noFill/>
        </p:spPr>
        <p:txBody>
          <a:bodyPr/>
          <a:lstStyle/>
          <a:p>
            <a:fld id="{5707A38B-DD63-46DD-938E-665E8445F54A}" type="slidenum">
              <a:rPr lang="tr-TR" altLang="tr-TR" smtClean="0"/>
              <a:pPr/>
              <a:t>1</a:t>
            </a:fld>
            <a:endParaRPr lang="tr-TR"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Görüntüsü Yer Tutucusu 1"/>
          <p:cNvSpPr>
            <a:spLocks noGrp="1" noRot="1" noChangeAspect="1" noTextEdit="1"/>
          </p:cNvSpPr>
          <p:nvPr>
            <p:ph type="sldImg"/>
          </p:nvPr>
        </p:nvSpPr>
        <p:spPr>
          <a:ln/>
        </p:spPr>
      </p:sp>
      <p:sp>
        <p:nvSpPr>
          <p:cNvPr id="44035" name="Not Yer Tutucusu 2"/>
          <p:cNvSpPr>
            <a:spLocks noGrp="1"/>
          </p:cNvSpPr>
          <p:nvPr>
            <p:ph type="body" idx="1"/>
          </p:nvPr>
        </p:nvSpPr>
        <p:spPr>
          <a:noFill/>
          <a:ln/>
        </p:spPr>
        <p:txBody>
          <a:bodyPr/>
          <a:lstStyle/>
          <a:p>
            <a:endParaRPr lang="tr-TR" altLang="tr-TR" smtClean="0">
              <a:latin typeface="Arial" pitchFamily="34" charset="0"/>
            </a:endParaRPr>
          </a:p>
        </p:txBody>
      </p:sp>
      <p:sp>
        <p:nvSpPr>
          <p:cNvPr id="44036" name="Slayt Numarası Yer Tutucusu 3"/>
          <p:cNvSpPr>
            <a:spLocks noGrp="1"/>
          </p:cNvSpPr>
          <p:nvPr>
            <p:ph type="sldNum" sz="quarter" idx="5"/>
          </p:nvPr>
        </p:nvSpPr>
        <p:spPr>
          <a:noFill/>
        </p:spPr>
        <p:txBody>
          <a:bodyPr/>
          <a:lstStyle/>
          <a:p>
            <a:fld id="{56FBAC44-59E6-4013-BEC2-B8A62CB127A6}" type="slidenum">
              <a:rPr lang="tr-TR" altLang="tr-TR" smtClean="0">
                <a:latin typeface="Arial" pitchFamily="34" charset="0"/>
              </a:rPr>
              <a:pPr/>
              <a:t>28</a:t>
            </a:fld>
            <a:endParaRPr lang="tr-TR" altLang="tr-TR"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yt Görüntüsü Yer Tutucusu 1"/>
          <p:cNvSpPr>
            <a:spLocks noGrp="1" noRot="1" noChangeAspect="1" noTextEdit="1"/>
          </p:cNvSpPr>
          <p:nvPr>
            <p:ph type="sldImg"/>
          </p:nvPr>
        </p:nvSpPr>
        <p:spPr>
          <a:ln/>
        </p:spPr>
      </p:sp>
      <p:sp>
        <p:nvSpPr>
          <p:cNvPr id="45059" name="Not Yer Tutucusu 2"/>
          <p:cNvSpPr>
            <a:spLocks noGrp="1"/>
          </p:cNvSpPr>
          <p:nvPr>
            <p:ph type="body" idx="1"/>
          </p:nvPr>
        </p:nvSpPr>
        <p:spPr>
          <a:noFill/>
          <a:ln/>
        </p:spPr>
        <p:txBody>
          <a:bodyPr/>
          <a:lstStyle/>
          <a:p>
            <a:r>
              <a:rPr lang="tr-TR" altLang="tr-TR" smtClean="0">
                <a:latin typeface="Arial" pitchFamily="34" charset="0"/>
              </a:rPr>
              <a:t>(Yoğunlaşan su buharı hacmi + silikajelde toplanan su hacmi çıkan sonuç) bölü, (yoğunlaşan su hacmi +silikajelde toplanan su hacmi +numune gaz hacmi)</a:t>
            </a:r>
          </a:p>
        </p:txBody>
      </p:sp>
      <p:sp>
        <p:nvSpPr>
          <p:cNvPr id="45060" name="Slayt Numarası Yer Tutucusu 3"/>
          <p:cNvSpPr>
            <a:spLocks noGrp="1"/>
          </p:cNvSpPr>
          <p:nvPr>
            <p:ph type="sldNum" sz="quarter" idx="5"/>
          </p:nvPr>
        </p:nvSpPr>
        <p:spPr>
          <a:noFill/>
        </p:spPr>
        <p:txBody>
          <a:bodyPr/>
          <a:lstStyle/>
          <a:p>
            <a:fld id="{C6E0A8AA-E78C-4BAB-A15F-E8EDF48F6566}" type="slidenum">
              <a:rPr lang="tr-TR" altLang="tr-TR" smtClean="0">
                <a:latin typeface="Arial" pitchFamily="34" charset="0"/>
              </a:rPr>
              <a:pPr/>
              <a:t>29</a:t>
            </a:fld>
            <a:endParaRPr lang="tr-TR" altLang="tr-T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yt Görüntüsü Yer Tutucusu 1"/>
          <p:cNvSpPr>
            <a:spLocks noGrp="1" noRot="1" noChangeAspect="1" noTextEdit="1"/>
          </p:cNvSpPr>
          <p:nvPr>
            <p:ph type="sldImg"/>
          </p:nvPr>
        </p:nvSpPr>
        <p:spPr>
          <a:ln/>
        </p:spPr>
      </p:sp>
      <p:sp>
        <p:nvSpPr>
          <p:cNvPr id="49155" name="Not Yer Tutucusu 2"/>
          <p:cNvSpPr>
            <a:spLocks noGrp="1"/>
          </p:cNvSpPr>
          <p:nvPr>
            <p:ph type="body" idx="1"/>
          </p:nvPr>
        </p:nvSpPr>
        <p:spPr>
          <a:noFill/>
          <a:ln/>
        </p:spPr>
        <p:txBody>
          <a:bodyPr/>
          <a:lstStyle/>
          <a:p>
            <a:endParaRPr lang="tr-TR" altLang="tr-TR" smtClean="0">
              <a:latin typeface="Arial" pitchFamily="34" charset="0"/>
            </a:endParaRPr>
          </a:p>
        </p:txBody>
      </p:sp>
      <p:sp>
        <p:nvSpPr>
          <p:cNvPr id="49156" name="Slayt Numarası Yer Tutucusu 3"/>
          <p:cNvSpPr>
            <a:spLocks noGrp="1"/>
          </p:cNvSpPr>
          <p:nvPr>
            <p:ph type="sldNum" sz="quarter" idx="5"/>
          </p:nvPr>
        </p:nvSpPr>
        <p:spPr>
          <a:noFill/>
        </p:spPr>
        <p:txBody>
          <a:bodyPr/>
          <a:lstStyle/>
          <a:p>
            <a:fld id="{736A33B0-B90B-4D72-8F34-7CDF84545C07}" type="slidenum">
              <a:rPr lang="tr-TR" altLang="tr-TR" smtClean="0">
                <a:latin typeface="Arial" pitchFamily="34" charset="0"/>
              </a:rPr>
              <a:pPr/>
              <a:t>8</a:t>
            </a:fld>
            <a:endParaRPr lang="tr-TR" altLang="tr-T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yt Görüntüsü Yer Tutucusu 1"/>
          <p:cNvSpPr>
            <a:spLocks noGrp="1" noRot="1" noChangeAspect="1" noTextEdit="1"/>
          </p:cNvSpPr>
          <p:nvPr>
            <p:ph type="sldImg"/>
          </p:nvPr>
        </p:nvSpPr>
        <p:spPr>
          <a:ln/>
        </p:spPr>
      </p:sp>
      <p:sp>
        <p:nvSpPr>
          <p:cNvPr id="50179" name="Not Yer Tutucusu 2"/>
          <p:cNvSpPr>
            <a:spLocks noGrp="1"/>
          </p:cNvSpPr>
          <p:nvPr>
            <p:ph type="body" idx="1"/>
          </p:nvPr>
        </p:nvSpPr>
        <p:spPr>
          <a:noFill/>
          <a:ln/>
        </p:spPr>
        <p:txBody>
          <a:bodyPr/>
          <a:lstStyle/>
          <a:p>
            <a:endParaRPr lang="tr-TR" altLang="tr-TR" smtClean="0">
              <a:latin typeface="Arial" pitchFamily="34" charset="0"/>
            </a:endParaRPr>
          </a:p>
        </p:txBody>
      </p:sp>
      <p:sp>
        <p:nvSpPr>
          <p:cNvPr id="50180" name="Slayt Numarası Yer Tutucusu 3"/>
          <p:cNvSpPr>
            <a:spLocks noGrp="1"/>
          </p:cNvSpPr>
          <p:nvPr>
            <p:ph type="sldNum" sz="quarter" idx="5"/>
          </p:nvPr>
        </p:nvSpPr>
        <p:spPr>
          <a:noFill/>
        </p:spPr>
        <p:txBody>
          <a:bodyPr/>
          <a:lstStyle/>
          <a:p>
            <a:fld id="{D8E28D41-F72E-4C15-AC22-73F1904D9CA0}" type="slidenum">
              <a:rPr lang="tr-TR" altLang="tr-TR" smtClean="0">
                <a:latin typeface="Arial" pitchFamily="34" charset="0"/>
              </a:rPr>
              <a:pPr/>
              <a:t>10</a:t>
            </a:fld>
            <a:endParaRPr lang="tr-TR" altLang="tr-TR"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ayt Görüntüsü Yer Tutucusu 1"/>
          <p:cNvSpPr>
            <a:spLocks noGrp="1" noRot="1" noChangeAspect="1" noTextEdit="1"/>
          </p:cNvSpPr>
          <p:nvPr>
            <p:ph type="sldImg"/>
          </p:nvPr>
        </p:nvSpPr>
        <p:spPr>
          <a:ln/>
        </p:spPr>
      </p:sp>
      <p:sp>
        <p:nvSpPr>
          <p:cNvPr id="51203" name="Not Yer Tutucusu 2"/>
          <p:cNvSpPr>
            <a:spLocks noGrp="1"/>
          </p:cNvSpPr>
          <p:nvPr>
            <p:ph type="body" idx="1"/>
          </p:nvPr>
        </p:nvSpPr>
        <p:spPr>
          <a:noFill/>
          <a:ln/>
        </p:spPr>
        <p:txBody>
          <a:bodyPr/>
          <a:lstStyle/>
          <a:p>
            <a:endParaRPr lang="tr-TR" altLang="tr-TR" smtClean="0">
              <a:latin typeface="Arial" pitchFamily="34" charset="0"/>
            </a:endParaRPr>
          </a:p>
        </p:txBody>
      </p:sp>
      <p:sp>
        <p:nvSpPr>
          <p:cNvPr id="51204" name="Slayt Numarası Yer Tutucusu 3"/>
          <p:cNvSpPr>
            <a:spLocks noGrp="1"/>
          </p:cNvSpPr>
          <p:nvPr>
            <p:ph type="sldNum" sz="quarter" idx="5"/>
          </p:nvPr>
        </p:nvSpPr>
        <p:spPr>
          <a:noFill/>
        </p:spPr>
        <p:txBody>
          <a:bodyPr/>
          <a:lstStyle/>
          <a:p>
            <a:fld id="{38E399B0-989E-4FD9-856A-BABB94E25232}" type="slidenum">
              <a:rPr lang="tr-TR" altLang="tr-TR" smtClean="0">
                <a:latin typeface="Arial" pitchFamily="34" charset="0"/>
              </a:rPr>
              <a:pPr/>
              <a:t>12</a:t>
            </a:fld>
            <a:endParaRPr lang="tr-TR" altLang="tr-TR"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ayt Görüntüsü Yer Tutucusu 1"/>
          <p:cNvSpPr>
            <a:spLocks noGrp="1" noRot="1" noChangeAspect="1" noTextEdit="1"/>
          </p:cNvSpPr>
          <p:nvPr>
            <p:ph type="sldImg"/>
          </p:nvPr>
        </p:nvSpPr>
        <p:spPr>
          <a:ln/>
        </p:spPr>
      </p:sp>
      <p:sp>
        <p:nvSpPr>
          <p:cNvPr id="52227" name="Not Yer Tutucusu 2"/>
          <p:cNvSpPr>
            <a:spLocks noGrp="1"/>
          </p:cNvSpPr>
          <p:nvPr>
            <p:ph type="body" idx="1"/>
          </p:nvPr>
        </p:nvSpPr>
        <p:spPr>
          <a:noFill/>
          <a:ln/>
        </p:spPr>
        <p:txBody>
          <a:bodyPr/>
          <a:lstStyle/>
          <a:p>
            <a:endParaRPr lang="tr-TR" altLang="tr-TR" smtClean="0">
              <a:latin typeface="Arial" pitchFamily="34" charset="0"/>
            </a:endParaRPr>
          </a:p>
        </p:txBody>
      </p:sp>
      <p:sp>
        <p:nvSpPr>
          <p:cNvPr id="52228" name="Slayt Numarası Yer Tutucusu 3"/>
          <p:cNvSpPr>
            <a:spLocks noGrp="1"/>
          </p:cNvSpPr>
          <p:nvPr>
            <p:ph type="sldNum" sz="quarter" idx="5"/>
          </p:nvPr>
        </p:nvSpPr>
        <p:spPr>
          <a:noFill/>
        </p:spPr>
        <p:txBody>
          <a:bodyPr/>
          <a:lstStyle/>
          <a:p>
            <a:fld id="{FA9BE86D-FBA8-496B-923C-38B1EE9A61F9}" type="slidenum">
              <a:rPr lang="tr-TR" altLang="tr-TR" smtClean="0">
                <a:latin typeface="Arial" pitchFamily="34" charset="0"/>
              </a:rPr>
              <a:pPr/>
              <a:t>13</a:t>
            </a:fld>
            <a:endParaRPr lang="tr-TR" altLang="tr-TR"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a:ln/>
        </p:spPr>
      </p:sp>
      <p:sp>
        <p:nvSpPr>
          <p:cNvPr id="53251" name="Not Yer Tutucusu 2"/>
          <p:cNvSpPr>
            <a:spLocks noGrp="1"/>
          </p:cNvSpPr>
          <p:nvPr>
            <p:ph type="body" idx="1"/>
          </p:nvPr>
        </p:nvSpPr>
        <p:spPr>
          <a:noFill/>
          <a:ln/>
        </p:spPr>
        <p:txBody>
          <a:bodyPr/>
          <a:lstStyle/>
          <a:p>
            <a:endParaRPr lang="tr-TR" altLang="tr-TR" smtClean="0">
              <a:latin typeface="Arial" pitchFamily="34" charset="0"/>
            </a:endParaRPr>
          </a:p>
        </p:txBody>
      </p:sp>
      <p:sp>
        <p:nvSpPr>
          <p:cNvPr id="53252" name="Slayt Numarası Yer Tutucusu 3"/>
          <p:cNvSpPr>
            <a:spLocks noGrp="1"/>
          </p:cNvSpPr>
          <p:nvPr>
            <p:ph type="sldNum" sz="quarter" idx="5"/>
          </p:nvPr>
        </p:nvSpPr>
        <p:spPr>
          <a:noFill/>
        </p:spPr>
        <p:txBody>
          <a:bodyPr/>
          <a:lstStyle/>
          <a:p>
            <a:fld id="{3EE7684F-BA26-4E30-BC0A-4B67562B007B}" type="slidenum">
              <a:rPr lang="tr-TR" altLang="tr-TR" smtClean="0">
                <a:latin typeface="Arial" pitchFamily="34" charset="0"/>
              </a:rPr>
              <a:pPr/>
              <a:t>14</a:t>
            </a:fld>
            <a:endParaRPr lang="tr-TR" altLang="tr-TR"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ayt Görüntüsü Yer Tutucusu 1"/>
          <p:cNvSpPr>
            <a:spLocks noGrp="1" noRot="1" noChangeAspect="1" noTextEdit="1"/>
          </p:cNvSpPr>
          <p:nvPr>
            <p:ph type="sldImg"/>
          </p:nvPr>
        </p:nvSpPr>
        <p:spPr>
          <a:ln/>
        </p:spPr>
      </p:sp>
      <p:sp>
        <p:nvSpPr>
          <p:cNvPr id="41987" name="Not Yer Tutucusu 2"/>
          <p:cNvSpPr>
            <a:spLocks noGrp="1"/>
          </p:cNvSpPr>
          <p:nvPr>
            <p:ph type="body" idx="1"/>
          </p:nvPr>
        </p:nvSpPr>
        <p:spPr>
          <a:noFill/>
          <a:ln/>
        </p:spPr>
        <p:txBody>
          <a:bodyPr/>
          <a:lstStyle/>
          <a:p>
            <a:endParaRPr lang="tr-TR" altLang="tr-TR" smtClean="0">
              <a:latin typeface="Arial" pitchFamily="34" charset="0"/>
            </a:endParaRPr>
          </a:p>
        </p:txBody>
      </p:sp>
      <p:sp>
        <p:nvSpPr>
          <p:cNvPr id="41988" name="Slayt Numarası Yer Tutucusu 3"/>
          <p:cNvSpPr>
            <a:spLocks noGrp="1"/>
          </p:cNvSpPr>
          <p:nvPr>
            <p:ph type="sldNum" sz="quarter" idx="5"/>
          </p:nvPr>
        </p:nvSpPr>
        <p:spPr>
          <a:noFill/>
        </p:spPr>
        <p:txBody>
          <a:bodyPr/>
          <a:lstStyle/>
          <a:p>
            <a:fld id="{EB767D25-012B-429E-B217-F884E702249F}" type="slidenum">
              <a:rPr lang="tr-TR" altLang="tr-TR" smtClean="0">
                <a:latin typeface="Arial" pitchFamily="34" charset="0"/>
              </a:rPr>
              <a:pPr/>
              <a:t>21</a:t>
            </a:fld>
            <a:endParaRPr lang="tr-TR" altLang="tr-TR"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ayt Görüntüsü Yer Tutucusu 1"/>
          <p:cNvSpPr>
            <a:spLocks noGrp="1" noRot="1" noChangeAspect="1" noTextEdit="1"/>
          </p:cNvSpPr>
          <p:nvPr>
            <p:ph type="sldImg"/>
          </p:nvPr>
        </p:nvSpPr>
        <p:spPr>
          <a:ln/>
        </p:spPr>
      </p:sp>
      <p:sp>
        <p:nvSpPr>
          <p:cNvPr id="43011" name="Not Yer Tutucusu 2"/>
          <p:cNvSpPr>
            <a:spLocks noGrp="1"/>
          </p:cNvSpPr>
          <p:nvPr>
            <p:ph type="body" idx="1"/>
          </p:nvPr>
        </p:nvSpPr>
        <p:spPr>
          <a:noFill/>
          <a:ln/>
        </p:spPr>
        <p:txBody>
          <a:bodyPr/>
          <a:lstStyle/>
          <a:p>
            <a:r>
              <a:rPr lang="tr-TR" altLang="tr-TR" smtClean="0">
                <a:latin typeface="Arial" pitchFamily="34" charset="0"/>
              </a:rPr>
              <a:t>Referans Yöntem</a:t>
            </a:r>
          </a:p>
        </p:txBody>
      </p:sp>
      <p:sp>
        <p:nvSpPr>
          <p:cNvPr id="43012" name="Slayt Numarası Yer Tutucusu 3"/>
          <p:cNvSpPr>
            <a:spLocks noGrp="1"/>
          </p:cNvSpPr>
          <p:nvPr>
            <p:ph type="sldNum" sz="quarter" idx="5"/>
          </p:nvPr>
        </p:nvSpPr>
        <p:spPr>
          <a:noFill/>
        </p:spPr>
        <p:txBody>
          <a:bodyPr/>
          <a:lstStyle/>
          <a:p>
            <a:fld id="{44B3ADC3-67C4-431C-8DE7-32ACEDC4EC56}" type="slidenum">
              <a:rPr lang="tr-TR" altLang="tr-TR" smtClean="0">
                <a:latin typeface="Arial" pitchFamily="34" charset="0"/>
              </a:rPr>
              <a:pPr/>
              <a:t>23</a:t>
            </a:fld>
            <a:endParaRPr lang="tr-TR" altLang="tr-TR"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Görüntüsü Yer Tutucusu 1"/>
          <p:cNvSpPr>
            <a:spLocks noGrp="1" noRot="1" noChangeAspect="1" noTextEdit="1"/>
          </p:cNvSpPr>
          <p:nvPr>
            <p:ph type="sldImg"/>
          </p:nvPr>
        </p:nvSpPr>
        <p:spPr>
          <a:ln/>
        </p:spPr>
      </p:sp>
      <p:sp>
        <p:nvSpPr>
          <p:cNvPr id="44035" name="Not Yer Tutucusu 2"/>
          <p:cNvSpPr>
            <a:spLocks noGrp="1"/>
          </p:cNvSpPr>
          <p:nvPr>
            <p:ph type="body" idx="1"/>
          </p:nvPr>
        </p:nvSpPr>
        <p:spPr>
          <a:noFill/>
          <a:ln/>
        </p:spPr>
        <p:txBody>
          <a:bodyPr/>
          <a:lstStyle/>
          <a:p>
            <a:endParaRPr lang="tr-TR" altLang="tr-TR" smtClean="0">
              <a:latin typeface="Arial" pitchFamily="34" charset="0"/>
            </a:endParaRPr>
          </a:p>
        </p:txBody>
      </p:sp>
      <p:sp>
        <p:nvSpPr>
          <p:cNvPr id="44036" name="Slayt Numarası Yer Tutucusu 3"/>
          <p:cNvSpPr>
            <a:spLocks noGrp="1"/>
          </p:cNvSpPr>
          <p:nvPr>
            <p:ph type="sldNum" sz="quarter" idx="5"/>
          </p:nvPr>
        </p:nvSpPr>
        <p:spPr>
          <a:noFill/>
        </p:spPr>
        <p:txBody>
          <a:bodyPr/>
          <a:lstStyle/>
          <a:p>
            <a:fld id="{56FBAC44-59E6-4013-BEC2-B8A62CB127A6}" type="slidenum">
              <a:rPr lang="tr-TR" altLang="tr-TR" smtClean="0">
                <a:latin typeface="Arial" pitchFamily="34" charset="0"/>
              </a:rPr>
              <a:pPr/>
              <a:t>27</a:t>
            </a:fld>
            <a:endParaRPr lang="tr-TR" altLang="tr-T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en-GB"/>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20-22 Nisan 2012 - Antalya</a:t>
            </a:r>
          </a:p>
        </p:txBody>
      </p:sp>
      <p:sp>
        <p:nvSpPr>
          <p:cNvPr id="6" name="Rectangle 6"/>
          <p:cNvSpPr>
            <a:spLocks noGrp="1" noChangeArrowheads="1"/>
          </p:cNvSpPr>
          <p:nvPr>
            <p:ph type="sldNum" sz="quarter" idx="12"/>
          </p:nvPr>
        </p:nvSpPr>
        <p:spPr>
          <a:ln/>
        </p:spPr>
        <p:txBody>
          <a:bodyPr/>
          <a:lstStyle>
            <a:lvl1pPr>
              <a:defRPr/>
            </a:lvl1pPr>
          </a:lstStyle>
          <a:p>
            <a:pPr>
              <a:defRPr/>
            </a:pPr>
            <a:fld id="{DDE4CBE2-ED43-4B07-8A96-E6732A3F0D09}"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GB"/>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20-22 Nisan 2012 - Antalya</a:t>
            </a:r>
          </a:p>
        </p:txBody>
      </p:sp>
      <p:sp>
        <p:nvSpPr>
          <p:cNvPr id="6" name="Rectangle 6"/>
          <p:cNvSpPr>
            <a:spLocks noGrp="1" noChangeArrowheads="1"/>
          </p:cNvSpPr>
          <p:nvPr>
            <p:ph type="sldNum" sz="quarter" idx="12"/>
          </p:nvPr>
        </p:nvSpPr>
        <p:spPr>
          <a:ln/>
        </p:spPr>
        <p:txBody>
          <a:bodyPr/>
          <a:lstStyle>
            <a:lvl1pPr>
              <a:defRPr/>
            </a:lvl1pPr>
          </a:lstStyle>
          <a:p>
            <a:pPr>
              <a:defRPr/>
            </a:pPr>
            <a:fld id="{05A32693-3816-4839-AD0D-F66329467297}"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GB"/>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20-22 Nisan 2012 - Antalya</a:t>
            </a:r>
          </a:p>
        </p:txBody>
      </p:sp>
      <p:sp>
        <p:nvSpPr>
          <p:cNvPr id="6" name="Rectangle 6"/>
          <p:cNvSpPr>
            <a:spLocks noGrp="1" noChangeArrowheads="1"/>
          </p:cNvSpPr>
          <p:nvPr>
            <p:ph type="sldNum" sz="quarter" idx="12"/>
          </p:nvPr>
        </p:nvSpPr>
        <p:spPr>
          <a:ln/>
        </p:spPr>
        <p:txBody>
          <a:bodyPr/>
          <a:lstStyle>
            <a:lvl1pPr>
              <a:defRPr/>
            </a:lvl1pPr>
          </a:lstStyle>
          <a:p>
            <a:pPr>
              <a:defRPr/>
            </a:pPr>
            <a:fld id="{2539A110-7863-4DA5-8DCB-509712785DC6}"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GB"/>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20-22 Nisan 2012 - Antalya</a:t>
            </a:r>
          </a:p>
        </p:txBody>
      </p:sp>
      <p:sp>
        <p:nvSpPr>
          <p:cNvPr id="6" name="Rectangle 6"/>
          <p:cNvSpPr>
            <a:spLocks noGrp="1" noChangeArrowheads="1"/>
          </p:cNvSpPr>
          <p:nvPr>
            <p:ph type="sldNum" sz="quarter" idx="12"/>
          </p:nvPr>
        </p:nvSpPr>
        <p:spPr>
          <a:ln/>
        </p:spPr>
        <p:txBody>
          <a:bodyPr/>
          <a:lstStyle>
            <a:lvl1pPr>
              <a:defRPr/>
            </a:lvl1pPr>
          </a:lstStyle>
          <a:p>
            <a:pPr>
              <a:defRPr/>
            </a:pPr>
            <a:fld id="{B25692D9-C52F-4769-956A-60488FCDE597}"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GB"/>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20-22 Nisan 2012 - Antalya</a:t>
            </a:r>
          </a:p>
        </p:txBody>
      </p:sp>
      <p:sp>
        <p:nvSpPr>
          <p:cNvPr id="6" name="Rectangle 6"/>
          <p:cNvSpPr>
            <a:spLocks noGrp="1" noChangeArrowheads="1"/>
          </p:cNvSpPr>
          <p:nvPr>
            <p:ph type="sldNum" sz="quarter" idx="12"/>
          </p:nvPr>
        </p:nvSpPr>
        <p:spPr>
          <a:ln/>
        </p:spPr>
        <p:txBody>
          <a:bodyPr/>
          <a:lstStyle>
            <a:lvl1pPr>
              <a:defRPr/>
            </a:lvl1pPr>
          </a:lstStyle>
          <a:p>
            <a:pPr>
              <a:defRPr/>
            </a:pPr>
            <a:fld id="{F0B90EB0-6AD3-49E4-AAE6-F56993EBCB63}"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GB"/>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20-22 Nisan 2012 - Antalya</a:t>
            </a:r>
          </a:p>
        </p:txBody>
      </p:sp>
      <p:sp>
        <p:nvSpPr>
          <p:cNvPr id="7" name="Rectangle 6"/>
          <p:cNvSpPr>
            <a:spLocks noGrp="1" noChangeArrowheads="1"/>
          </p:cNvSpPr>
          <p:nvPr>
            <p:ph type="sldNum" sz="quarter" idx="12"/>
          </p:nvPr>
        </p:nvSpPr>
        <p:spPr>
          <a:ln/>
        </p:spPr>
        <p:txBody>
          <a:bodyPr/>
          <a:lstStyle>
            <a:lvl1pPr>
              <a:defRPr/>
            </a:lvl1pPr>
          </a:lstStyle>
          <a:p>
            <a:pPr>
              <a:defRPr/>
            </a:pPr>
            <a:fld id="{7EC8D1F6-D756-4D12-874C-F1FE14029869}"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en-GB"/>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r>
              <a:rPr lang="tr-TR"/>
              <a:t>20-22 Nisan 2012 - Antalya</a:t>
            </a:r>
          </a:p>
        </p:txBody>
      </p:sp>
      <p:sp>
        <p:nvSpPr>
          <p:cNvPr id="9" name="Rectangle 6"/>
          <p:cNvSpPr>
            <a:spLocks noGrp="1" noChangeArrowheads="1"/>
          </p:cNvSpPr>
          <p:nvPr>
            <p:ph type="sldNum" sz="quarter" idx="12"/>
          </p:nvPr>
        </p:nvSpPr>
        <p:spPr>
          <a:ln/>
        </p:spPr>
        <p:txBody>
          <a:bodyPr/>
          <a:lstStyle>
            <a:lvl1pPr>
              <a:defRPr/>
            </a:lvl1pPr>
          </a:lstStyle>
          <a:p>
            <a:pPr>
              <a:defRPr/>
            </a:pPr>
            <a:fld id="{221A4D9F-474E-4EDF-A2B6-F15677A62AD7}"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r>
              <a:rPr lang="tr-TR"/>
              <a:t>20-22 Nisan 2012 - Antalya</a:t>
            </a:r>
          </a:p>
        </p:txBody>
      </p:sp>
      <p:sp>
        <p:nvSpPr>
          <p:cNvPr id="5" name="Rectangle 6"/>
          <p:cNvSpPr>
            <a:spLocks noGrp="1" noChangeArrowheads="1"/>
          </p:cNvSpPr>
          <p:nvPr>
            <p:ph type="sldNum" sz="quarter" idx="12"/>
          </p:nvPr>
        </p:nvSpPr>
        <p:spPr>
          <a:ln/>
        </p:spPr>
        <p:txBody>
          <a:bodyPr/>
          <a:lstStyle>
            <a:lvl1pPr>
              <a:defRPr/>
            </a:lvl1pPr>
          </a:lstStyle>
          <a:p>
            <a:pPr>
              <a:defRPr/>
            </a:pPr>
            <a:fld id="{4D3A9253-5FB1-498B-A561-72963F14BA65}"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r>
              <a:rPr lang="tr-TR"/>
              <a:t>20-22 Nisan 2012 - Antalya</a:t>
            </a:r>
          </a:p>
        </p:txBody>
      </p:sp>
      <p:sp>
        <p:nvSpPr>
          <p:cNvPr id="4" name="Rectangle 6"/>
          <p:cNvSpPr>
            <a:spLocks noGrp="1" noChangeArrowheads="1"/>
          </p:cNvSpPr>
          <p:nvPr>
            <p:ph type="sldNum" sz="quarter" idx="12"/>
          </p:nvPr>
        </p:nvSpPr>
        <p:spPr>
          <a:ln/>
        </p:spPr>
        <p:txBody>
          <a:bodyPr/>
          <a:lstStyle>
            <a:lvl1pPr>
              <a:defRPr/>
            </a:lvl1pPr>
          </a:lstStyle>
          <a:p>
            <a:pPr>
              <a:defRPr/>
            </a:pPr>
            <a:fld id="{3C681E14-1907-4CE1-9875-4305BC3AD53F}"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GB"/>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20-22 Nisan 2012 - Antalya</a:t>
            </a:r>
          </a:p>
        </p:txBody>
      </p:sp>
      <p:sp>
        <p:nvSpPr>
          <p:cNvPr id="7" name="Rectangle 6"/>
          <p:cNvSpPr>
            <a:spLocks noGrp="1" noChangeArrowheads="1"/>
          </p:cNvSpPr>
          <p:nvPr>
            <p:ph type="sldNum" sz="quarter" idx="12"/>
          </p:nvPr>
        </p:nvSpPr>
        <p:spPr>
          <a:ln/>
        </p:spPr>
        <p:txBody>
          <a:bodyPr/>
          <a:lstStyle>
            <a:lvl1pPr>
              <a:defRPr/>
            </a:lvl1pPr>
          </a:lstStyle>
          <a:p>
            <a:pPr>
              <a:defRPr/>
            </a:pPr>
            <a:fld id="{602720D7-9024-43AB-BAA8-9E82800DEC9E}"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GB"/>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20-22 Nisan 2012 - Antalya</a:t>
            </a:r>
          </a:p>
        </p:txBody>
      </p:sp>
      <p:sp>
        <p:nvSpPr>
          <p:cNvPr id="7" name="Rectangle 6"/>
          <p:cNvSpPr>
            <a:spLocks noGrp="1" noChangeArrowheads="1"/>
          </p:cNvSpPr>
          <p:nvPr>
            <p:ph type="sldNum" sz="quarter" idx="12"/>
          </p:nvPr>
        </p:nvSpPr>
        <p:spPr>
          <a:ln/>
        </p:spPr>
        <p:txBody>
          <a:bodyPr/>
          <a:lstStyle>
            <a:lvl1pPr>
              <a:defRPr/>
            </a:lvl1pPr>
          </a:lstStyle>
          <a:p>
            <a:pPr>
              <a:defRPr/>
            </a:pPr>
            <a:fld id="{D85D52A4-86D2-48F3-B424-925C135060EA}"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l="10000" r="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tr-TR"/>
              <a:t>20-22 Nisan 2012 - Antalya</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0EF75DA-B240-4083-AF6D-66B2DC31505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txBox="1">
            <a:spLocks/>
          </p:cNvSpPr>
          <p:nvPr/>
        </p:nvSpPr>
        <p:spPr bwMode="auto">
          <a:xfrm>
            <a:off x="0" y="0"/>
            <a:ext cx="9144000" cy="785794"/>
          </a:xfrm>
          <a:prstGeom prst="rect">
            <a:avLst/>
          </a:prstGeom>
          <a:noFill/>
          <a:ln w="9525">
            <a:noFill/>
            <a:miter lim="800000"/>
            <a:headEnd/>
            <a:tailEnd/>
          </a:ln>
        </p:spPr>
        <p:txBody>
          <a:bodyPr anchor="ctr"/>
          <a:lstStyle/>
          <a:p>
            <a:pPr algn="ctr" eaLnBrk="0" hangingPunct="0"/>
            <a:r>
              <a:rPr lang="tr-TR" altLang="tr-TR" sz="2800" dirty="0" err="1">
                <a:solidFill>
                  <a:srgbClr val="C00000"/>
                </a:solidFill>
              </a:rPr>
              <a:t>Bacagazı</a:t>
            </a:r>
            <a:r>
              <a:rPr lang="tr-TR" altLang="tr-TR" sz="2800" dirty="0">
                <a:solidFill>
                  <a:srgbClr val="C00000"/>
                </a:solidFill>
              </a:rPr>
              <a:t> Ölçüm ve </a:t>
            </a:r>
            <a:r>
              <a:rPr lang="tr-TR" altLang="tr-TR" sz="2800" dirty="0" smtClean="0">
                <a:solidFill>
                  <a:srgbClr val="C00000"/>
                </a:solidFill>
              </a:rPr>
              <a:t>Örneklemeleri</a:t>
            </a:r>
          </a:p>
          <a:p>
            <a:pPr algn="ctr" eaLnBrk="0" hangingPunct="0"/>
            <a:r>
              <a:rPr lang="tr-TR" altLang="tr-TR" sz="2800" b="1" dirty="0" smtClean="0">
                <a:solidFill>
                  <a:srgbClr val="C00000"/>
                </a:solidFill>
                <a:latin typeface="Times New Roman" pitchFamily="18" charset="0"/>
                <a:cs typeface="Times New Roman" pitchFamily="18" charset="0"/>
              </a:rPr>
              <a:t>HIZ VE NEM TAYİNİ</a:t>
            </a:r>
            <a:endParaRPr lang="tr-TR" altLang="tr-TR" sz="2800" dirty="0">
              <a:solidFill>
                <a:schemeClr val="tx2"/>
              </a:solidFill>
            </a:endParaRPr>
          </a:p>
        </p:txBody>
      </p:sp>
      <p:sp>
        <p:nvSpPr>
          <p:cNvPr id="2051" name="Alt Başlık 2"/>
          <p:cNvSpPr>
            <a:spLocks noGrp="1"/>
          </p:cNvSpPr>
          <p:nvPr>
            <p:ph type="subTitle" idx="1"/>
          </p:nvPr>
        </p:nvSpPr>
        <p:spPr>
          <a:xfrm>
            <a:off x="1000125" y="3886200"/>
            <a:ext cx="6772275" cy="2286000"/>
          </a:xfrm>
        </p:spPr>
        <p:txBody>
          <a:bodyPr/>
          <a:lstStyle/>
          <a:p>
            <a:pPr marL="250825" indent="457200">
              <a:spcBef>
                <a:spcPct val="0"/>
              </a:spcBef>
              <a:spcAft>
                <a:spcPts val="600"/>
              </a:spcAft>
            </a:pPr>
            <a:r>
              <a:rPr lang="tr-TR" altLang="tr-TR" sz="2800" b="1" dirty="0" smtClean="0">
                <a:latin typeface="Times New Roman" pitchFamily="18" charset="0"/>
                <a:cs typeface="Times New Roman" pitchFamily="18" charset="0"/>
              </a:rPr>
              <a:t>MUSTAFA ALTUNDAĞ</a:t>
            </a:r>
          </a:p>
          <a:p>
            <a:pPr marL="250825" indent="457200">
              <a:spcBef>
                <a:spcPct val="0"/>
              </a:spcBef>
              <a:spcAft>
                <a:spcPts val="600"/>
              </a:spcAft>
            </a:pPr>
            <a:r>
              <a:rPr lang="tr-TR" altLang="tr-TR" sz="2800" b="1" dirty="0" smtClean="0">
                <a:latin typeface="Times New Roman" pitchFamily="18" charset="0"/>
                <a:cs typeface="Times New Roman" pitchFamily="18" charset="0"/>
              </a:rPr>
              <a:t>Kimya Mühendisi</a:t>
            </a:r>
            <a:endParaRPr lang="tr-TR" altLang="tr-TR" sz="2000" dirty="0" smtClean="0">
              <a:latin typeface="Times New Roman" pitchFamily="18" charset="0"/>
              <a:cs typeface="Times New Roman" pitchFamily="18" charset="0"/>
            </a:endParaRPr>
          </a:p>
          <a:p>
            <a:pPr marL="250825" indent="457200">
              <a:spcBef>
                <a:spcPct val="0"/>
              </a:spcBef>
              <a:spcAft>
                <a:spcPts val="600"/>
              </a:spcAft>
            </a:pPr>
            <a:endParaRPr lang="tr-TR" altLang="tr-TR" sz="2000" dirty="0" smtClean="0">
              <a:latin typeface="Times New Roman" pitchFamily="18" charset="0"/>
              <a:cs typeface="Times New Roman" pitchFamily="18" charset="0"/>
            </a:endParaRPr>
          </a:p>
          <a:p>
            <a:pPr marL="250825" indent="457200">
              <a:spcBef>
                <a:spcPct val="0"/>
              </a:spcBef>
              <a:spcAft>
                <a:spcPts val="600"/>
              </a:spcAft>
            </a:pPr>
            <a:r>
              <a:rPr lang="tr-TR" altLang="tr-TR" sz="2400" dirty="0" smtClean="0">
                <a:latin typeface="Times New Roman" pitchFamily="18" charset="0"/>
                <a:cs typeface="Times New Roman" pitchFamily="18" charset="0"/>
              </a:rPr>
              <a:t>ÇED, İzin ve Denetim Genel Müdürlüğü</a:t>
            </a:r>
          </a:p>
          <a:p>
            <a:pPr marL="250825" indent="457200">
              <a:spcBef>
                <a:spcPct val="0"/>
              </a:spcBef>
              <a:spcAft>
                <a:spcPts val="600"/>
              </a:spcAft>
            </a:pPr>
            <a:r>
              <a:rPr lang="tr-TR" altLang="tr-TR" sz="2400" dirty="0" smtClean="0">
                <a:latin typeface="Times New Roman" pitchFamily="18" charset="0"/>
                <a:cs typeface="Times New Roman" pitchFamily="18" charset="0"/>
              </a:rPr>
              <a:t>Laboratuvar, Ölçüm ve İzleme Daire Başkanlığı</a:t>
            </a:r>
            <a:endParaRPr lang="en-US" altLang="tr-TR" sz="2400" dirty="0" smtClean="0">
              <a:latin typeface="Times New Roman" pitchFamily="18" charset="0"/>
              <a:cs typeface="Times New Roman" pitchFamily="18" charset="0"/>
            </a:endParaRPr>
          </a:p>
        </p:txBody>
      </p:sp>
      <p:pic>
        <p:nvPicPr>
          <p:cNvPr id="2052" name="Picture 9" descr="emission sampling ile ilgili görsel sonucu"/>
          <p:cNvPicPr>
            <a:picLocks noChangeAspect="1" noChangeArrowheads="1"/>
          </p:cNvPicPr>
          <p:nvPr/>
        </p:nvPicPr>
        <p:blipFill>
          <a:blip r:embed="rId3"/>
          <a:srcRect/>
          <a:stretch>
            <a:fillRect/>
          </a:stretch>
        </p:blipFill>
        <p:spPr bwMode="auto">
          <a:xfrm>
            <a:off x="533400" y="914404"/>
            <a:ext cx="2368550" cy="3157538"/>
          </a:xfrm>
          <a:prstGeom prst="rect">
            <a:avLst/>
          </a:prstGeom>
          <a:noFill/>
          <a:ln w="9525">
            <a:noFill/>
            <a:miter lim="800000"/>
            <a:headEnd/>
            <a:tailEnd/>
          </a:ln>
        </p:spPr>
      </p:pic>
      <p:sp>
        <p:nvSpPr>
          <p:cNvPr id="2053" name="AutoShape 13" descr="emission sampling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pic>
        <p:nvPicPr>
          <p:cNvPr id="2054" name="Picture 15" descr="C:\Users\mustafa.altundag\Desktop\EĞİTİM\diğer\resimler\Adsız.jpg"/>
          <p:cNvPicPr>
            <a:picLocks noChangeAspect="1" noChangeArrowheads="1"/>
          </p:cNvPicPr>
          <p:nvPr/>
        </p:nvPicPr>
        <p:blipFill>
          <a:blip r:embed="rId4"/>
          <a:srcRect/>
          <a:stretch>
            <a:fillRect/>
          </a:stretch>
        </p:blipFill>
        <p:spPr bwMode="auto">
          <a:xfrm>
            <a:off x="4343400" y="1138241"/>
            <a:ext cx="3914775" cy="279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a:spLocks noGrp="1" noChangeArrowheads="1"/>
          </p:cNvSpPr>
          <p:nvPr>
            <p:ph idx="1"/>
          </p:nvPr>
        </p:nvSpPr>
        <p:spPr>
          <a:xfrm>
            <a:off x="214282" y="914400"/>
            <a:ext cx="8643998" cy="5196615"/>
          </a:xfrm>
        </p:spPr>
        <p:txBody>
          <a:bodyPr wrap="square">
            <a:spAutoFit/>
          </a:bodyPr>
          <a:lstStyle/>
          <a:p>
            <a:pPr marL="0" indent="0" algn="just" eaLnBrk="1" hangingPunct="1">
              <a:spcBef>
                <a:spcPct val="0"/>
              </a:spcBef>
              <a:buFontTx/>
              <a:buNone/>
              <a:defRPr/>
            </a:pPr>
            <a:endParaRPr lang="tr-TR" altLang="tr-TR" sz="2400" b="1" dirty="0" smtClean="0">
              <a:solidFill>
                <a:srgbClr val="000000"/>
              </a:solidFill>
              <a:cs typeface="Arial" pitchFamily="34" charset="0"/>
            </a:endParaRPr>
          </a:p>
          <a:p>
            <a:pPr marL="0" indent="0" algn="just" eaLnBrk="1" hangingPunct="1">
              <a:spcBef>
                <a:spcPct val="0"/>
              </a:spcBef>
              <a:buFontTx/>
              <a:buNone/>
              <a:defRPr/>
            </a:pPr>
            <a:r>
              <a:rPr lang="tr-TR" altLang="tr-TR" sz="2400" b="1" dirty="0" smtClean="0">
                <a:solidFill>
                  <a:srgbClr val="000000"/>
                </a:solidFill>
                <a:latin typeface="Times New Roman" panose="02020603050405020304" pitchFamily="18" charset="0"/>
                <a:cs typeface="Times New Roman" panose="02020603050405020304" pitchFamily="18" charset="0"/>
              </a:rPr>
              <a:t>                  Numune Alma Düzleminin Belirlenmesi</a:t>
            </a:r>
          </a:p>
          <a:p>
            <a:pPr marL="0" indent="0" algn="just" eaLnBrk="1" hangingPunct="1">
              <a:spcBef>
                <a:spcPct val="0"/>
              </a:spcBef>
              <a:buFontTx/>
              <a:buNone/>
              <a:defRPr/>
            </a:pPr>
            <a:endParaRPr lang="tr-TR" altLang="tr-TR" sz="2400" dirty="0" smtClean="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Font typeface="Wingdings" pitchFamily="2" charset="2"/>
              <a:buChar char="Ø"/>
              <a:defRPr/>
            </a:pPr>
            <a:r>
              <a:rPr lang="tr-TR" altLang="tr-TR" sz="2400" dirty="0" smtClean="0">
                <a:solidFill>
                  <a:srgbClr val="000000"/>
                </a:solidFill>
                <a:latin typeface="Times New Roman" panose="02020603050405020304" pitchFamily="18" charset="0"/>
                <a:cs typeface="Times New Roman" panose="02020603050405020304" pitchFamily="18" charset="0"/>
              </a:rPr>
              <a:t>Numune alma düzleminde yeterince homojen bir gaz hızı dağılımını sağlamak için borunun düz bölümü en az 7 hidrolik çap uzunluğunda olmalıdır. </a:t>
            </a:r>
          </a:p>
          <a:p>
            <a:pPr algn="just" eaLnBrk="1" hangingPunct="1">
              <a:spcBef>
                <a:spcPct val="0"/>
              </a:spcBef>
              <a:buFont typeface="Wingdings" pitchFamily="2" charset="2"/>
              <a:buChar char="Ø"/>
              <a:defRPr/>
            </a:pPr>
            <a:r>
              <a:rPr lang="tr-TR" altLang="tr-TR" sz="2400" dirty="0" smtClean="0">
                <a:solidFill>
                  <a:srgbClr val="000000"/>
                </a:solidFill>
                <a:latin typeface="Times New Roman" panose="02020603050405020304" pitchFamily="18" charset="0"/>
                <a:cs typeface="Times New Roman" panose="02020603050405020304" pitchFamily="18" charset="0"/>
              </a:rPr>
              <a:t>Numune alma yeri, boru girişinden 5 hidrolik çap uzağa yerleştirilir. </a:t>
            </a:r>
          </a:p>
          <a:p>
            <a:pPr algn="just" eaLnBrk="1" hangingPunct="1">
              <a:spcBef>
                <a:spcPct val="0"/>
              </a:spcBef>
              <a:buFont typeface="Wingdings" pitchFamily="2" charset="2"/>
              <a:buChar char="Ø"/>
              <a:defRPr/>
            </a:pPr>
            <a:r>
              <a:rPr lang="tr-TR" altLang="tr-TR" sz="2400" dirty="0" smtClean="0">
                <a:solidFill>
                  <a:srgbClr val="000000"/>
                </a:solidFill>
                <a:latin typeface="Times New Roman" panose="02020603050405020304" pitchFamily="18" charset="0"/>
                <a:cs typeface="Times New Roman" panose="02020603050405020304" pitchFamily="18" charset="0"/>
              </a:rPr>
              <a:t>Numune alma düzlemi, boruda gaz akışının atmosfere çıkış noktasına yakın bir yere yerleştirilirse, boru çıkışına olan mesafe 5 hidrolik çap olmalıdır( düz kısım 10 hidrolik çap).</a:t>
            </a:r>
          </a:p>
          <a:p>
            <a:pPr algn="just" eaLnBrk="1" hangingPunct="1">
              <a:spcBef>
                <a:spcPct val="0"/>
              </a:spcBef>
              <a:buFont typeface="Wingdings" pitchFamily="2" charset="2"/>
              <a:buChar char="Ø"/>
              <a:defRPr/>
            </a:pPr>
            <a:endParaRPr lang="tr-TR" altLang="tr-TR" sz="2400" dirty="0" smtClean="0">
              <a:solidFill>
                <a:srgbClr val="000000"/>
              </a:solidFill>
              <a:cs typeface="Arial" pitchFamily="34" charset="0"/>
            </a:endParaRPr>
          </a:p>
          <a:p>
            <a:pPr marL="0" indent="0" algn="just" eaLnBrk="1" hangingPunct="1">
              <a:lnSpc>
                <a:spcPct val="150000"/>
              </a:lnSpc>
              <a:spcBef>
                <a:spcPct val="50000"/>
              </a:spcBef>
              <a:buFontTx/>
              <a:buNone/>
              <a:defRPr/>
            </a:pPr>
            <a:r>
              <a:rPr lang="tr-TR" altLang="tr-TR" sz="2400" dirty="0" smtClean="0">
                <a:solidFill>
                  <a:srgbClr val="000000"/>
                </a:solidFill>
                <a:cs typeface="Arial" pitchFamily="34" charset="0"/>
              </a:rPr>
              <a:t> </a:t>
            </a:r>
          </a:p>
        </p:txBody>
      </p:sp>
      <p:sp>
        <p:nvSpPr>
          <p:cNvPr id="4"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52000" marR="0" lvl="0" indent="457200" algn="ctr" defTabSz="914400" rtl="0" eaLnBrk="0" fontAlgn="base" latinLnBrk="0" hangingPunct="0">
              <a:lnSpc>
                <a:spcPct val="100000"/>
              </a:lnSpc>
              <a:spcBef>
                <a:spcPts val="0"/>
              </a:spcBef>
              <a:spcAft>
                <a:spcPts val="600"/>
              </a:spcAft>
              <a:buClrTx/>
              <a:buSzTx/>
              <a:buFontTx/>
              <a:buNone/>
              <a:tabLst/>
              <a:defRPr/>
            </a:pPr>
            <a:r>
              <a:rPr kumimoji="0" lang="tr-TR" altLang="tr-TR" sz="4000" b="1" i="0" u="none" strike="noStrike" kern="0" cap="none" spc="0" normalizeH="0" baseline="0" noProof="0" smtClean="0">
                <a:ln>
                  <a:noFill/>
                </a:ln>
                <a:solidFill>
                  <a:srgbClr val="C00000"/>
                </a:solidFill>
                <a:effectLst/>
                <a:uLnTx/>
                <a:uFillTx/>
                <a:latin typeface="Times New Roman" pitchFamily="18" charset="0"/>
                <a:ea typeface="+mj-ea"/>
                <a:cs typeface="Times New Roman" pitchFamily="18" charset="0"/>
              </a:rPr>
              <a:t>HIZ VE NEM TAYİNİ</a:t>
            </a:r>
            <a:endParaRPr kumimoji="0" lang="en-US" altLang="tr-TR" sz="4400" b="1" i="0" u="none" strike="noStrike" kern="0" cap="none" spc="0" normalizeH="0" baseline="0" noProof="0" dirty="0" smtClean="0">
              <a:ln>
                <a:noFill/>
              </a:ln>
              <a:solidFill>
                <a:srgbClr val="C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a:srcRect/>
          <a:stretch>
            <a:fillRect/>
          </a:stretch>
        </p:blipFill>
        <p:spPr>
          <a:xfrm>
            <a:off x="2057400" y="990600"/>
            <a:ext cx="5213350" cy="4456113"/>
          </a:xfrm>
          <a:noFill/>
        </p:spPr>
      </p:pic>
      <p:sp>
        <p:nvSpPr>
          <p:cNvPr id="4"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52000" marR="0" lvl="0" indent="457200" algn="ctr" defTabSz="914400" rtl="0" eaLnBrk="0" fontAlgn="base" latinLnBrk="0" hangingPunct="0">
              <a:lnSpc>
                <a:spcPct val="100000"/>
              </a:lnSpc>
              <a:spcBef>
                <a:spcPts val="0"/>
              </a:spcBef>
              <a:spcAft>
                <a:spcPts val="600"/>
              </a:spcAft>
              <a:buClrTx/>
              <a:buSzTx/>
              <a:buFontTx/>
              <a:buNone/>
              <a:tabLst/>
              <a:defRPr/>
            </a:pPr>
            <a:r>
              <a:rPr kumimoji="0" lang="tr-TR" altLang="tr-TR" sz="4000" b="1" i="0" u="none" strike="noStrike" kern="0" cap="none" spc="0" normalizeH="0" baseline="0" noProof="0" smtClean="0">
                <a:ln>
                  <a:noFill/>
                </a:ln>
                <a:solidFill>
                  <a:srgbClr val="C00000"/>
                </a:solidFill>
                <a:effectLst/>
                <a:uLnTx/>
                <a:uFillTx/>
                <a:latin typeface="Times New Roman" pitchFamily="18" charset="0"/>
                <a:ea typeface="+mj-ea"/>
                <a:cs typeface="Times New Roman" pitchFamily="18" charset="0"/>
              </a:rPr>
              <a:t>HIZ VE NEM TAYİNİ</a:t>
            </a:r>
            <a:endParaRPr kumimoji="0" lang="en-US" altLang="tr-TR" sz="4400" b="1" i="0" u="none" strike="noStrike" kern="0" cap="none" spc="0" normalizeH="0" baseline="0" noProof="0" dirty="0" smtClean="0">
              <a:ln>
                <a:noFill/>
              </a:ln>
              <a:solidFill>
                <a:srgbClr val="C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6 Metin kutusu"/>
          <p:cNvSpPr>
            <a:spLocks noGrp="1" noChangeArrowheads="1"/>
          </p:cNvSpPr>
          <p:nvPr>
            <p:ph type="title"/>
          </p:nvPr>
        </p:nvSpPr>
        <p:spPr>
          <a:xfrm>
            <a:off x="571472" y="642918"/>
            <a:ext cx="8229600" cy="461665"/>
          </a:xfrm>
        </p:spPr>
        <p:txBody>
          <a:bodyPr>
            <a:spAutoFit/>
          </a:bodyPr>
          <a:lstStyle/>
          <a:p>
            <a:pPr eaLnBrk="1" hangingPunct="1"/>
            <a:r>
              <a:rPr lang="tr-TR" altLang="tr-TR" sz="2400" dirty="0" smtClean="0">
                <a:solidFill>
                  <a:schemeClr val="tx1"/>
                </a:solidFill>
                <a:latin typeface="Times New Roman" pitchFamily="18" charset="0"/>
                <a:cs typeface="Times New Roman" pitchFamily="18" charset="0"/>
              </a:rPr>
              <a:t>Numune Alma Sayısının Belirlenmesi</a:t>
            </a:r>
          </a:p>
        </p:txBody>
      </p:sp>
      <p:pic>
        <p:nvPicPr>
          <p:cNvPr id="29699" name="Picture 2"/>
          <p:cNvPicPr>
            <a:picLocks noGrp="1" noChangeAspect="1" noChangeArrowheads="1"/>
          </p:cNvPicPr>
          <p:nvPr>
            <p:ph idx="1"/>
          </p:nvPr>
        </p:nvPicPr>
        <p:blipFill>
          <a:blip r:embed="rId3"/>
          <a:srcRect/>
          <a:stretch>
            <a:fillRect/>
          </a:stretch>
        </p:blipFill>
        <p:spPr>
          <a:xfrm>
            <a:off x="1357290" y="1285860"/>
            <a:ext cx="6400800" cy="4525962"/>
          </a:xfrm>
          <a:noFill/>
        </p:spPr>
      </p:pic>
      <p:sp>
        <p:nvSpPr>
          <p:cNvPr id="29700" name="Dikdörtgen 1"/>
          <p:cNvSpPr>
            <a:spLocks noChangeArrowheads="1"/>
          </p:cNvSpPr>
          <p:nvPr/>
        </p:nvSpPr>
        <p:spPr bwMode="auto">
          <a:xfrm>
            <a:off x="3857620" y="5857892"/>
            <a:ext cx="1273175" cy="369887"/>
          </a:xfrm>
          <a:prstGeom prst="rect">
            <a:avLst/>
          </a:prstGeom>
          <a:noFill/>
          <a:ln w="9525">
            <a:noFill/>
            <a:miter lim="800000"/>
            <a:headEnd/>
            <a:tailEnd/>
          </a:ln>
        </p:spPr>
        <p:txBody>
          <a:bodyPr>
            <a:spAutoFit/>
          </a:bodyPr>
          <a:lstStyle/>
          <a:p>
            <a:r>
              <a:rPr lang="tr-TR" altLang="tr-TR" dirty="0"/>
              <a:t>Çizelge  1</a:t>
            </a:r>
          </a:p>
        </p:txBody>
      </p:sp>
      <p:sp>
        <p:nvSpPr>
          <p:cNvPr id="29701" name="Dikdörtgen 1"/>
          <p:cNvSpPr>
            <a:spLocks noChangeArrowheads="1"/>
          </p:cNvSpPr>
          <p:nvPr/>
        </p:nvSpPr>
        <p:spPr bwMode="auto">
          <a:xfrm>
            <a:off x="1357290" y="6149975"/>
            <a:ext cx="6400800" cy="708025"/>
          </a:xfrm>
          <a:prstGeom prst="rect">
            <a:avLst/>
          </a:prstGeom>
          <a:noFill/>
          <a:ln w="9525">
            <a:noFill/>
            <a:miter lim="800000"/>
            <a:headEnd/>
            <a:tailEnd/>
          </a:ln>
        </p:spPr>
        <p:txBody>
          <a:bodyPr>
            <a:spAutoFit/>
          </a:bodyPr>
          <a:lstStyle/>
          <a:p>
            <a:pPr algn="just"/>
            <a:r>
              <a:rPr lang="tr-TR" altLang="tr-TR" sz="2000">
                <a:latin typeface="Times New Roman" pitchFamily="18" charset="0"/>
                <a:cs typeface="Times New Roman" pitchFamily="18" charset="0"/>
              </a:rPr>
              <a:t>Dairesel ve dikdörtgen  kesitli bacalar için numune alma düzleminin alanı en az, kesit alanı ≥0,07 m</a:t>
            </a:r>
            <a:r>
              <a:rPr lang="tr-TR" altLang="tr-TR" sz="2000" baseline="-25000">
                <a:latin typeface="Times New Roman" pitchFamily="18" charset="0"/>
                <a:cs typeface="Times New Roman" pitchFamily="18" charset="0"/>
              </a:rPr>
              <a:t>2 </a:t>
            </a:r>
          </a:p>
        </p:txBody>
      </p:sp>
      <p:sp>
        <p:nvSpPr>
          <p:cNvPr id="8"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52000" marR="0" lvl="0" indent="457200" algn="ctr" defTabSz="914400" rtl="0" eaLnBrk="0" fontAlgn="base" latinLnBrk="0" hangingPunct="0">
              <a:lnSpc>
                <a:spcPct val="100000"/>
              </a:lnSpc>
              <a:spcBef>
                <a:spcPts val="0"/>
              </a:spcBef>
              <a:spcAft>
                <a:spcPts val="600"/>
              </a:spcAft>
              <a:buClrTx/>
              <a:buSzTx/>
              <a:buFontTx/>
              <a:buNone/>
              <a:tabLst/>
              <a:defRPr/>
            </a:pPr>
            <a:r>
              <a:rPr kumimoji="0" lang="tr-TR" altLang="tr-TR" sz="4000" b="1" i="0" u="none" strike="noStrike" kern="0" cap="none" spc="0" normalizeH="0" baseline="0" noProof="0" dirty="0" smtClean="0">
                <a:ln>
                  <a:noFill/>
                </a:ln>
                <a:solidFill>
                  <a:srgbClr val="C00000"/>
                </a:solidFill>
                <a:effectLst/>
                <a:uLnTx/>
                <a:uFillTx/>
                <a:latin typeface="Times New Roman" pitchFamily="18" charset="0"/>
                <a:ea typeface="+mj-ea"/>
                <a:cs typeface="Times New Roman" pitchFamily="18" charset="0"/>
              </a:rPr>
              <a:t>HIZ VE NEM TAYİNİ</a:t>
            </a:r>
            <a:endParaRPr kumimoji="0" lang="en-US" altLang="tr-TR" sz="4400" b="1" i="0" u="none" strike="noStrike" kern="0" cap="none" spc="0" normalizeH="0" baseline="0" noProof="0" dirty="0" smtClean="0">
              <a:ln>
                <a:noFill/>
              </a:ln>
              <a:solidFill>
                <a:srgbClr val="C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52"/>
          <p:cNvSpPr>
            <a:spLocks noGrp="1" noChangeArrowheads="1"/>
          </p:cNvSpPr>
          <p:nvPr>
            <p:ph type="title"/>
          </p:nvPr>
        </p:nvSpPr>
        <p:spPr>
          <a:xfrm>
            <a:off x="285720" y="571480"/>
            <a:ext cx="8715436" cy="830997"/>
          </a:xfrm>
          <a:noFill/>
        </p:spPr>
        <p:txBody>
          <a:bodyPr wrap="square">
            <a:spAutoFit/>
          </a:bodyPr>
          <a:lstStyle/>
          <a:p>
            <a:pPr algn="just" eaLnBrk="1" hangingPunct="1"/>
            <a:r>
              <a:rPr lang="en-US" altLang="tr-TR" sz="2400" dirty="0" err="1" smtClean="0">
                <a:solidFill>
                  <a:schemeClr val="tx1"/>
                </a:solidFill>
                <a:latin typeface="+mn-lt"/>
                <a:cs typeface="Times New Roman" pitchFamily="18" charset="0"/>
              </a:rPr>
              <a:t>Numune</a:t>
            </a:r>
            <a:r>
              <a:rPr lang="en-US" altLang="tr-TR" sz="2400" dirty="0" smtClean="0">
                <a:solidFill>
                  <a:schemeClr val="tx1"/>
                </a:solidFill>
                <a:latin typeface="+mn-lt"/>
                <a:cs typeface="Times New Roman" pitchFamily="18" charset="0"/>
              </a:rPr>
              <a:t> alma </a:t>
            </a:r>
            <a:r>
              <a:rPr lang="en-US" altLang="tr-TR" sz="2400" dirty="0" err="1" smtClean="0">
                <a:solidFill>
                  <a:schemeClr val="tx1"/>
                </a:solidFill>
                <a:latin typeface="+mn-lt"/>
                <a:cs typeface="Times New Roman" pitchFamily="18" charset="0"/>
              </a:rPr>
              <a:t>noktalar</a:t>
            </a:r>
            <a:r>
              <a:rPr lang="tr-TR" altLang="tr-TR" sz="2400" dirty="0" smtClean="0">
                <a:solidFill>
                  <a:schemeClr val="tx1"/>
                </a:solidFill>
                <a:latin typeface="+mn-lt"/>
                <a:cs typeface="Times New Roman" pitchFamily="18" charset="0"/>
              </a:rPr>
              <a:t>ı</a:t>
            </a:r>
            <a:r>
              <a:rPr lang="en-US" altLang="tr-TR" sz="2400" dirty="0" smtClean="0">
                <a:solidFill>
                  <a:schemeClr val="tx1"/>
                </a:solidFill>
                <a:latin typeface="+mn-lt"/>
                <a:cs typeface="Times New Roman" pitchFamily="18" charset="0"/>
              </a:rPr>
              <a:t>n</a:t>
            </a:r>
            <a:r>
              <a:rPr lang="tr-TR" altLang="tr-TR" sz="2400" dirty="0" smtClean="0">
                <a:solidFill>
                  <a:schemeClr val="tx1"/>
                </a:solidFill>
                <a:latin typeface="+mn-lt"/>
                <a:cs typeface="Times New Roman" pitchFamily="18" charset="0"/>
              </a:rPr>
              <a:t>ı</a:t>
            </a:r>
            <a:r>
              <a:rPr lang="en-US" altLang="tr-TR" sz="2400" dirty="0" smtClean="0">
                <a:solidFill>
                  <a:schemeClr val="tx1"/>
                </a:solidFill>
                <a:latin typeface="+mn-lt"/>
                <a:cs typeface="Times New Roman" pitchFamily="18" charset="0"/>
              </a:rPr>
              <a:t>n </a:t>
            </a:r>
            <a:r>
              <a:rPr lang="en-US" altLang="tr-TR" sz="2400" dirty="0" err="1" smtClean="0">
                <a:solidFill>
                  <a:schemeClr val="tx1"/>
                </a:solidFill>
                <a:latin typeface="+mn-lt"/>
                <a:cs typeface="Times New Roman" pitchFamily="18" charset="0"/>
              </a:rPr>
              <a:t>boru</a:t>
            </a:r>
            <a:r>
              <a:rPr lang="en-US" altLang="tr-TR" sz="2400" dirty="0" smtClean="0">
                <a:solidFill>
                  <a:schemeClr val="tx1"/>
                </a:solidFill>
                <a:latin typeface="+mn-lt"/>
                <a:cs typeface="Times New Roman" pitchFamily="18" charset="0"/>
              </a:rPr>
              <a:t> </a:t>
            </a:r>
            <a:r>
              <a:rPr lang="en-US" altLang="tr-TR" sz="2400" dirty="0" err="1" smtClean="0">
                <a:solidFill>
                  <a:schemeClr val="tx1"/>
                </a:solidFill>
                <a:latin typeface="+mn-lt"/>
                <a:cs typeface="Times New Roman" pitchFamily="18" charset="0"/>
              </a:rPr>
              <a:t>cidar</a:t>
            </a:r>
            <a:r>
              <a:rPr lang="tr-TR" altLang="tr-TR" sz="2400" dirty="0" smtClean="0">
                <a:solidFill>
                  <a:schemeClr val="tx1"/>
                </a:solidFill>
                <a:latin typeface="+mn-lt"/>
                <a:cs typeface="Times New Roman" pitchFamily="18" charset="0"/>
              </a:rPr>
              <a:t>ı</a:t>
            </a:r>
            <a:r>
              <a:rPr lang="en-US" altLang="tr-TR" sz="2400" dirty="0" err="1" smtClean="0">
                <a:solidFill>
                  <a:schemeClr val="tx1"/>
                </a:solidFill>
                <a:latin typeface="+mn-lt"/>
                <a:cs typeface="Times New Roman" pitchFamily="18" charset="0"/>
              </a:rPr>
              <a:t>ndan</a:t>
            </a:r>
            <a:r>
              <a:rPr lang="en-US" altLang="tr-TR" sz="2400" dirty="0" smtClean="0">
                <a:solidFill>
                  <a:schemeClr val="tx1"/>
                </a:solidFill>
                <a:latin typeface="+mn-lt"/>
                <a:cs typeface="Times New Roman" pitchFamily="18" charset="0"/>
              </a:rPr>
              <a:t> </a:t>
            </a:r>
            <a:r>
              <a:rPr lang="en-US" altLang="tr-TR" sz="2400" dirty="0" err="1" smtClean="0">
                <a:solidFill>
                  <a:schemeClr val="tx1"/>
                </a:solidFill>
                <a:latin typeface="+mn-lt"/>
                <a:cs typeface="Times New Roman" pitchFamily="18" charset="0"/>
              </a:rPr>
              <a:t>uzakl</a:t>
            </a:r>
            <a:r>
              <a:rPr lang="tr-TR" altLang="tr-TR" sz="2400" dirty="0" err="1" smtClean="0">
                <a:solidFill>
                  <a:schemeClr val="tx1"/>
                </a:solidFill>
                <a:latin typeface="+mn-lt"/>
                <a:cs typeface="Times New Roman" pitchFamily="18" charset="0"/>
              </a:rPr>
              <a:t>ığı</a:t>
            </a:r>
            <a:r>
              <a:rPr lang="en-US" altLang="tr-TR" sz="2400" dirty="0" smtClean="0">
                <a:solidFill>
                  <a:schemeClr val="tx1"/>
                </a:solidFill>
                <a:latin typeface="+mn-lt"/>
                <a:cs typeface="Times New Roman" pitchFamily="18" charset="0"/>
              </a:rPr>
              <a:t> (D </a:t>
            </a:r>
            <a:r>
              <a:rPr lang="tr-TR" altLang="tr-TR" sz="2400" dirty="0" smtClean="0">
                <a:solidFill>
                  <a:schemeClr val="tx1"/>
                </a:solidFill>
                <a:latin typeface="+mn-lt"/>
                <a:cs typeface="Times New Roman" pitchFamily="18" charset="0"/>
              </a:rPr>
              <a:t>ç</a:t>
            </a:r>
            <a:r>
              <a:rPr lang="en-US" altLang="tr-TR" sz="2400" dirty="0" err="1" smtClean="0">
                <a:solidFill>
                  <a:schemeClr val="tx1"/>
                </a:solidFill>
                <a:latin typeface="+mn-lt"/>
                <a:cs typeface="Times New Roman" pitchFamily="18" charset="0"/>
              </a:rPr>
              <a:t>ap</a:t>
            </a:r>
            <a:r>
              <a:rPr lang="tr-TR" altLang="tr-TR" sz="2400" dirty="0" smtClean="0">
                <a:solidFill>
                  <a:schemeClr val="tx1"/>
                </a:solidFill>
                <a:latin typeface="+mn-lt"/>
                <a:cs typeface="Times New Roman" pitchFamily="18" charset="0"/>
              </a:rPr>
              <a:t>ı</a:t>
            </a:r>
            <a:r>
              <a:rPr lang="en-US" altLang="tr-TR" sz="2400" dirty="0" smtClean="0">
                <a:solidFill>
                  <a:schemeClr val="tx1"/>
                </a:solidFill>
                <a:latin typeface="+mn-lt"/>
                <a:cs typeface="Times New Roman" pitchFamily="18" charset="0"/>
              </a:rPr>
              <a:t>n</a:t>
            </a:r>
            <a:r>
              <a:rPr lang="tr-TR" altLang="tr-TR" sz="2400" dirty="0" smtClean="0">
                <a:solidFill>
                  <a:schemeClr val="tx1"/>
                </a:solidFill>
                <a:latin typeface="+mn-lt"/>
                <a:cs typeface="Times New Roman" pitchFamily="18" charset="0"/>
              </a:rPr>
              <a:t>ı</a:t>
            </a:r>
            <a:r>
              <a:rPr lang="en-US" altLang="tr-TR" sz="2400" dirty="0" smtClean="0">
                <a:solidFill>
                  <a:schemeClr val="tx1"/>
                </a:solidFill>
                <a:latin typeface="+mn-lt"/>
                <a:cs typeface="Times New Roman" pitchFamily="18" charset="0"/>
              </a:rPr>
              <a:t>n y</a:t>
            </a:r>
            <a:r>
              <a:rPr lang="tr-TR" altLang="tr-TR" sz="2400" dirty="0" smtClean="0">
                <a:solidFill>
                  <a:schemeClr val="tx1"/>
                </a:solidFill>
                <a:latin typeface="+mn-lt"/>
                <a:cs typeface="Times New Roman" pitchFamily="18" charset="0"/>
              </a:rPr>
              <a:t>ü</a:t>
            </a:r>
            <a:r>
              <a:rPr lang="en-US" altLang="tr-TR" sz="2400" dirty="0" err="1" smtClean="0">
                <a:solidFill>
                  <a:schemeClr val="tx1"/>
                </a:solidFill>
                <a:latin typeface="+mn-lt"/>
                <a:cs typeface="Times New Roman" pitchFamily="18" charset="0"/>
              </a:rPr>
              <a:t>zdesi</a:t>
            </a:r>
            <a:r>
              <a:rPr lang="en-US" altLang="tr-TR" sz="2400" dirty="0" smtClean="0">
                <a:solidFill>
                  <a:schemeClr val="tx1"/>
                </a:solidFill>
                <a:latin typeface="+mn-lt"/>
                <a:cs typeface="Times New Roman" pitchFamily="18" charset="0"/>
              </a:rPr>
              <a:t> </a:t>
            </a:r>
            <a:r>
              <a:rPr lang="en-US" altLang="tr-TR" sz="2400" dirty="0" err="1" smtClean="0">
                <a:solidFill>
                  <a:schemeClr val="tx1"/>
                </a:solidFill>
                <a:latin typeface="+mn-lt"/>
                <a:cs typeface="Times New Roman" pitchFamily="18" charset="0"/>
              </a:rPr>
              <a:t>olarak</a:t>
            </a:r>
            <a:r>
              <a:rPr lang="en-US" altLang="tr-TR" sz="2400" dirty="0" smtClean="0">
                <a:solidFill>
                  <a:schemeClr val="tx1"/>
                </a:solidFill>
                <a:latin typeface="+mn-lt"/>
                <a:cs typeface="Times New Roman" pitchFamily="18" charset="0"/>
              </a:rPr>
              <a:t>)</a:t>
            </a:r>
          </a:p>
        </p:txBody>
      </p:sp>
      <p:pic>
        <p:nvPicPr>
          <p:cNvPr id="30723" name="Picture 2"/>
          <p:cNvPicPr>
            <a:picLocks noGrp="1" noChangeAspect="1" noChangeArrowheads="1"/>
          </p:cNvPicPr>
          <p:nvPr>
            <p:ph idx="1"/>
          </p:nvPr>
        </p:nvPicPr>
        <p:blipFill>
          <a:blip r:embed="rId3"/>
          <a:srcRect/>
          <a:stretch>
            <a:fillRect/>
          </a:stretch>
        </p:blipFill>
        <p:spPr>
          <a:xfrm>
            <a:off x="1643042" y="1428736"/>
            <a:ext cx="5800724" cy="4417165"/>
          </a:xfrm>
          <a:noFill/>
        </p:spPr>
      </p:pic>
      <p:sp>
        <p:nvSpPr>
          <p:cNvPr id="30724" name="Dikdörtgen 1"/>
          <p:cNvSpPr>
            <a:spLocks noChangeArrowheads="1"/>
          </p:cNvSpPr>
          <p:nvPr/>
        </p:nvSpPr>
        <p:spPr bwMode="auto">
          <a:xfrm>
            <a:off x="285720" y="5842337"/>
            <a:ext cx="8643998" cy="1015663"/>
          </a:xfrm>
          <a:prstGeom prst="rect">
            <a:avLst/>
          </a:prstGeom>
          <a:noFill/>
          <a:ln w="9525">
            <a:noFill/>
            <a:miter lim="800000"/>
            <a:headEnd/>
            <a:tailEnd/>
          </a:ln>
        </p:spPr>
        <p:txBody>
          <a:bodyPr wrap="square">
            <a:spAutoFit/>
          </a:bodyPr>
          <a:lstStyle/>
          <a:p>
            <a:pPr algn="just"/>
            <a:r>
              <a:rPr lang="tr-TR" altLang="tr-TR" sz="2000" dirty="0">
                <a:latin typeface="Times New Roman" pitchFamily="18" charset="0"/>
                <a:cs typeface="Times New Roman" pitchFamily="18" charset="0"/>
              </a:rPr>
              <a:t>3 tane numune alma noktası olduğunda ilk noktanın baca cidarından olan uzaklığı Baca çapının %11,3 denk gelen sayı kadar uzakta olmalıdır. Çap 1m ise ilk noktanın boru cidarından olan uzaklığı 0,113m (11,3cm) olmalıdır. </a:t>
            </a:r>
          </a:p>
        </p:txBody>
      </p:sp>
      <p:sp>
        <p:nvSpPr>
          <p:cNvPr id="6"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52000" marR="0" lvl="0" indent="457200" algn="ctr" defTabSz="914400" rtl="0" eaLnBrk="0" fontAlgn="base" latinLnBrk="0" hangingPunct="0">
              <a:lnSpc>
                <a:spcPct val="100000"/>
              </a:lnSpc>
              <a:spcBef>
                <a:spcPts val="0"/>
              </a:spcBef>
              <a:spcAft>
                <a:spcPts val="600"/>
              </a:spcAft>
              <a:buClrTx/>
              <a:buSzTx/>
              <a:buFontTx/>
              <a:buNone/>
              <a:tabLst/>
              <a:defRPr/>
            </a:pPr>
            <a:r>
              <a:rPr kumimoji="0" lang="tr-TR" altLang="tr-TR" sz="4000" b="1" i="0" u="none" strike="noStrike" kern="0" cap="none" spc="0" normalizeH="0" baseline="0" noProof="0" smtClean="0">
                <a:ln>
                  <a:noFill/>
                </a:ln>
                <a:solidFill>
                  <a:srgbClr val="C00000"/>
                </a:solidFill>
                <a:effectLst/>
                <a:uLnTx/>
                <a:uFillTx/>
                <a:latin typeface="Times New Roman" pitchFamily="18" charset="0"/>
                <a:ea typeface="+mj-ea"/>
                <a:cs typeface="Times New Roman" pitchFamily="18" charset="0"/>
              </a:rPr>
              <a:t>HIZ VE NEM TAYİNİ</a:t>
            </a:r>
            <a:endParaRPr kumimoji="0" lang="en-US" altLang="tr-TR" sz="4400" b="1" i="0" u="none" strike="noStrike" kern="0" cap="none" spc="0" normalizeH="0" baseline="0" noProof="0" dirty="0" smtClean="0">
              <a:ln>
                <a:noFill/>
              </a:ln>
              <a:solidFill>
                <a:srgbClr val="C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3"/>
          <a:srcRect/>
          <a:stretch>
            <a:fillRect/>
          </a:stretch>
        </p:blipFill>
        <p:spPr>
          <a:xfrm>
            <a:off x="785786" y="714356"/>
            <a:ext cx="7213621" cy="3475866"/>
          </a:xfrm>
          <a:noFill/>
        </p:spPr>
      </p:pic>
      <p:sp>
        <p:nvSpPr>
          <p:cNvPr id="31747" name="88 Metin kutusu"/>
          <p:cNvSpPr txBox="1">
            <a:spLocks noChangeArrowheads="1"/>
          </p:cNvSpPr>
          <p:nvPr/>
        </p:nvSpPr>
        <p:spPr bwMode="auto">
          <a:xfrm>
            <a:off x="914400" y="4144963"/>
            <a:ext cx="4286250" cy="339725"/>
          </a:xfrm>
          <a:prstGeom prst="rect">
            <a:avLst/>
          </a:prstGeom>
          <a:noFill/>
          <a:ln w="9525">
            <a:noFill/>
            <a:miter lim="800000"/>
            <a:headEnd/>
            <a:tailEnd/>
          </a:ln>
        </p:spPr>
        <p:txBody>
          <a:bodyPr>
            <a:spAutoFit/>
          </a:bodyPr>
          <a:lstStyle/>
          <a:p>
            <a:r>
              <a:rPr lang="tr-TR" altLang="tr-TR" sz="1600">
                <a:latin typeface="Times New Roman Tur" charset="-94"/>
              </a:rPr>
              <a:t>Dairesel Bacalar İçin Numune Alma Noktaları</a:t>
            </a:r>
          </a:p>
        </p:txBody>
      </p:sp>
      <p:pic>
        <p:nvPicPr>
          <p:cNvPr id="31748" name="Picture 3"/>
          <p:cNvPicPr>
            <a:picLocks noChangeAspect="1" noChangeArrowheads="1"/>
          </p:cNvPicPr>
          <p:nvPr/>
        </p:nvPicPr>
        <p:blipFill>
          <a:blip r:embed="rId4"/>
          <a:srcRect/>
          <a:stretch>
            <a:fillRect/>
          </a:stretch>
        </p:blipFill>
        <p:spPr bwMode="auto">
          <a:xfrm>
            <a:off x="6015038" y="3806825"/>
            <a:ext cx="2962275" cy="676275"/>
          </a:xfrm>
          <a:prstGeom prst="rect">
            <a:avLst/>
          </a:prstGeom>
          <a:noFill/>
          <a:ln w="9525">
            <a:noFill/>
            <a:miter lim="800000"/>
            <a:headEnd/>
            <a:tailEnd/>
          </a:ln>
          <a:effectLst/>
        </p:spPr>
      </p:pic>
      <p:sp>
        <p:nvSpPr>
          <p:cNvPr id="31749" name="Dikdörtgen 1"/>
          <p:cNvSpPr>
            <a:spLocks noChangeArrowheads="1"/>
          </p:cNvSpPr>
          <p:nvPr/>
        </p:nvSpPr>
        <p:spPr bwMode="auto">
          <a:xfrm>
            <a:off x="214282" y="4484688"/>
            <a:ext cx="8715436" cy="2246769"/>
          </a:xfrm>
          <a:prstGeom prst="rect">
            <a:avLst/>
          </a:prstGeom>
          <a:noFill/>
          <a:ln w="9525">
            <a:noFill/>
            <a:miter lim="800000"/>
            <a:headEnd/>
            <a:tailEnd/>
          </a:ln>
        </p:spPr>
        <p:txBody>
          <a:bodyPr wrap="square">
            <a:spAutoFit/>
          </a:bodyPr>
          <a:lstStyle/>
          <a:p>
            <a:pPr algn="just"/>
            <a:r>
              <a:rPr lang="tr-TR" altLang="tr-TR" sz="2000" dirty="0">
                <a:latin typeface="Times New Roman" pitchFamily="18" charset="0"/>
                <a:cs typeface="Times New Roman" pitchFamily="18" charset="0"/>
              </a:rPr>
              <a:t>Numune alma noktalarından hiç biri, boru cidarına 2 cm.den daha yakın olmamalıdır. Böyle bir durum söz konusu olduğunda numune alma noktası, </a:t>
            </a:r>
            <a:r>
              <a:rPr lang="tr-TR" altLang="tr-TR" sz="2000" dirty="0" err="1">
                <a:latin typeface="Times New Roman" pitchFamily="18" charset="0"/>
                <a:cs typeface="Times New Roman" pitchFamily="18" charset="0"/>
              </a:rPr>
              <a:t>Pitot</a:t>
            </a:r>
            <a:r>
              <a:rPr lang="tr-TR" altLang="tr-TR" sz="2000" dirty="0">
                <a:latin typeface="Times New Roman" pitchFamily="18" charset="0"/>
                <a:cs typeface="Times New Roman" pitchFamily="18" charset="0"/>
              </a:rPr>
              <a:t> tüpü boru cidarına 2 cm uzaklıkta yer alacak şekilde ayarlanmalıdır</a:t>
            </a:r>
            <a:r>
              <a:rPr lang="tr-TR" altLang="tr-TR" sz="2000" dirty="0" smtClean="0">
                <a:latin typeface="Times New Roman" pitchFamily="18" charset="0"/>
                <a:cs typeface="Times New Roman" pitchFamily="18" charset="0"/>
              </a:rPr>
              <a:t>.</a:t>
            </a:r>
          </a:p>
          <a:p>
            <a:pPr algn="just"/>
            <a:endParaRPr lang="tr-TR" altLang="tr-TR" sz="2000" dirty="0">
              <a:latin typeface="Times New Roman" pitchFamily="18" charset="0"/>
              <a:cs typeface="Times New Roman" pitchFamily="18" charset="0"/>
            </a:endParaRPr>
          </a:p>
          <a:p>
            <a:pPr algn="just"/>
            <a:r>
              <a:rPr lang="tr-TR" altLang="tr-TR" sz="2000" dirty="0">
                <a:latin typeface="Times New Roman" pitchFamily="18" charset="0"/>
                <a:cs typeface="Times New Roman" pitchFamily="18" charset="0"/>
              </a:rPr>
              <a:t>Dikdörtgen En Kesitli Boru</a:t>
            </a:r>
          </a:p>
          <a:p>
            <a:pPr algn="just"/>
            <a:r>
              <a:rPr lang="tr-TR" altLang="tr-TR" sz="2000" dirty="0">
                <a:latin typeface="Times New Roman" pitchFamily="18" charset="0"/>
                <a:cs typeface="Times New Roman" pitchFamily="18" charset="0"/>
              </a:rPr>
              <a:t>Borunun kenarlarına paralel hatlarda numune alma noktalarında şekilde gösterildiği gibi eşit alanlara bölünür, numune alma noktaları her alanın merkezinde yer alır.</a:t>
            </a:r>
          </a:p>
        </p:txBody>
      </p:sp>
      <p:sp>
        <p:nvSpPr>
          <p:cNvPr id="7"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52000" marR="0" lvl="0" indent="457200" algn="ctr" defTabSz="914400" rtl="0" eaLnBrk="0" fontAlgn="base" latinLnBrk="0" hangingPunct="0">
              <a:lnSpc>
                <a:spcPct val="100000"/>
              </a:lnSpc>
              <a:spcBef>
                <a:spcPts val="0"/>
              </a:spcBef>
              <a:spcAft>
                <a:spcPts val="600"/>
              </a:spcAft>
              <a:buClrTx/>
              <a:buSzTx/>
              <a:buFontTx/>
              <a:buNone/>
              <a:tabLst/>
              <a:defRPr/>
            </a:pPr>
            <a:r>
              <a:rPr kumimoji="0" lang="tr-TR" altLang="tr-TR" sz="4000" b="1" i="0" u="none" strike="noStrike" kern="0" cap="none" spc="0" normalizeH="0" baseline="0" noProof="0" smtClean="0">
                <a:ln>
                  <a:noFill/>
                </a:ln>
                <a:solidFill>
                  <a:srgbClr val="C00000"/>
                </a:solidFill>
                <a:effectLst/>
                <a:uLnTx/>
                <a:uFillTx/>
                <a:latin typeface="Times New Roman" pitchFamily="18" charset="0"/>
                <a:ea typeface="+mj-ea"/>
                <a:cs typeface="Times New Roman" pitchFamily="18" charset="0"/>
              </a:rPr>
              <a:t>HIZ VE NEM TAYİNİ</a:t>
            </a:r>
            <a:endParaRPr kumimoji="0" lang="en-US" altLang="tr-TR" sz="4400" b="1" i="0" u="none" strike="noStrike" kern="0" cap="none" spc="0" normalizeH="0" baseline="0" noProof="0" dirty="0" smtClean="0">
              <a:ln>
                <a:noFill/>
              </a:ln>
              <a:solidFill>
                <a:srgbClr val="C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48 Dikdörtgen"/>
          <p:cNvSpPr>
            <a:spLocks noGrp="1" noChangeArrowheads="1"/>
          </p:cNvSpPr>
          <p:nvPr>
            <p:ph idx="1"/>
          </p:nvPr>
        </p:nvSpPr>
        <p:spPr>
          <a:xfrm>
            <a:off x="500034" y="642918"/>
            <a:ext cx="8429684" cy="6002338"/>
          </a:xfrm>
        </p:spPr>
        <p:txBody>
          <a:bodyPr wrap="square">
            <a:spAutoFit/>
          </a:bodyPr>
          <a:lstStyle/>
          <a:p>
            <a:pPr marL="0" indent="0" algn="ctr" eaLnBrk="1" hangingPunct="1">
              <a:spcBef>
                <a:spcPct val="0"/>
              </a:spcBef>
              <a:buFontTx/>
              <a:buNone/>
            </a:pPr>
            <a:r>
              <a:rPr lang="tr-TR" altLang="tr-TR" sz="2400" b="1" dirty="0" smtClean="0">
                <a:solidFill>
                  <a:srgbClr val="000000"/>
                </a:solidFill>
                <a:latin typeface="Times New Roman" pitchFamily="18" charset="0"/>
                <a:cs typeface="Times New Roman" pitchFamily="18" charset="0"/>
              </a:rPr>
              <a:t>BORU STATİK BASINCININ PİTOT TÜPLERİ İLE TAYİNİ</a:t>
            </a:r>
          </a:p>
          <a:p>
            <a:pPr marL="0" indent="0" algn="just" eaLnBrk="1" hangingPunct="1">
              <a:spcBef>
                <a:spcPct val="0"/>
              </a:spcBef>
              <a:buFontTx/>
              <a:buNone/>
            </a:pPr>
            <a:r>
              <a:rPr lang="fi-FI" altLang="tr-TR" sz="2400" dirty="0" smtClean="0">
                <a:solidFill>
                  <a:srgbClr val="000000"/>
                </a:solidFill>
                <a:latin typeface="Times New Roman" pitchFamily="18" charset="0"/>
                <a:cs typeface="Times New Roman" pitchFamily="18" charset="0"/>
              </a:rPr>
              <a:t>L Tipi Pitot Tüpü</a:t>
            </a:r>
          </a:p>
          <a:p>
            <a:pPr marL="0" indent="0" algn="just" eaLnBrk="1" hangingPunct="1">
              <a:spcBef>
                <a:spcPct val="0"/>
              </a:spcBef>
              <a:buFontTx/>
              <a:buNone/>
            </a:pPr>
            <a:r>
              <a:rPr lang="tr-TR" altLang="tr-TR" sz="2400" dirty="0" err="1" smtClean="0">
                <a:solidFill>
                  <a:srgbClr val="000000"/>
                </a:solidFill>
                <a:latin typeface="Times New Roman" pitchFamily="18" charset="0"/>
                <a:cs typeface="Times New Roman" pitchFamily="18" charset="0"/>
              </a:rPr>
              <a:t>Pitot</a:t>
            </a:r>
            <a:r>
              <a:rPr lang="tr-TR" altLang="tr-TR" sz="2400" dirty="0" smtClean="0">
                <a:solidFill>
                  <a:srgbClr val="000000"/>
                </a:solidFill>
                <a:latin typeface="Times New Roman" pitchFamily="18" charset="0"/>
                <a:cs typeface="Times New Roman" pitchFamily="18" charset="0"/>
              </a:rPr>
              <a:t> tüpünün statik basınca duyarlı olan ayağı, basınç ölçme aletine birleştirilir, aletin diğer ucu atmosfere açılır ve hava akışlarından korunur. </a:t>
            </a:r>
            <a:r>
              <a:rPr lang="tr-TR" altLang="tr-TR" sz="2400" dirty="0" err="1" smtClean="0">
                <a:solidFill>
                  <a:srgbClr val="000000"/>
                </a:solidFill>
                <a:latin typeface="Times New Roman" pitchFamily="18" charset="0"/>
                <a:cs typeface="Times New Roman" pitchFamily="18" charset="0"/>
              </a:rPr>
              <a:t>Pitot</a:t>
            </a:r>
            <a:r>
              <a:rPr lang="tr-TR" altLang="tr-TR" sz="2400" dirty="0" smtClean="0">
                <a:solidFill>
                  <a:srgbClr val="000000"/>
                </a:solidFill>
                <a:latin typeface="Times New Roman" pitchFamily="18" charset="0"/>
                <a:cs typeface="Times New Roman" pitchFamily="18" charset="0"/>
              </a:rPr>
              <a:t> tüpü, boruya daldırılır ve </a:t>
            </a:r>
            <a:r>
              <a:rPr lang="tr-TR" altLang="tr-TR" sz="2400" dirty="0" err="1" smtClean="0">
                <a:solidFill>
                  <a:srgbClr val="000000"/>
                </a:solidFill>
                <a:latin typeface="Times New Roman" pitchFamily="18" charset="0"/>
                <a:cs typeface="Times New Roman" pitchFamily="18" charset="0"/>
              </a:rPr>
              <a:t>orifis</a:t>
            </a:r>
            <a:r>
              <a:rPr lang="tr-TR" altLang="tr-TR" sz="2400" dirty="0" smtClean="0">
                <a:solidFill>
                  <a:srgbClr val="000000"/>
                </a:solidFill>
                <a:latin typeface="Times New Roman" pitchFamily="18" charset="0"/>
                <a:cs typeface="Times New Roman" pitchFamily="18" charset="0"/>
              </a:rPr>
              <a:t> gaz akışına yönlendirilir. Basınçtaki fark tespit edilir ve </a:t>
            </a:r>
            <a:r>
              <a:rPr lang="tr-TR" altLang="tr-TR" sz="2400" dirty="0" err="1" smtClean="0">
                <a:solidFill>
                  <a:srgbClr val="000000"/>
                </a:solidFill>
                <a:latin typeface="Times New Roman" pitchFamily="18" charset="0"/>
                <a:cs typeface="Times New Roman" pitchFamily="18" charset="0"/>
              </a:rPr>
              <a:t>kPa</a:t>
            </a:r>
            <a:r>
              <a:rPr lang="tr-TR" altLang="tr-TR" sz="2400" dirty="0" smtClean="0">
                <a:solidFill>
                  <a:srgbClr val="000000"/>
                </a:solidFill>
                <a:latin typeface="Times New Roman" pitchFamily="18" charset="0"/>
                <a:cs typeface="Times New Roman" pitchFamily="18" charset="0"/>
              </a:rPr>
              <a:t> olarak kaydedilir. Bu değer, boru statik basıncıdır.</a:t>
            </a:r>
          </a:p>
          <a:p>
            <a:pPr marL="0" indent="0" algn="just" eaLnBrk="1" hangingPunct="1">
              <a:spcBef>
                <a:spcPct val="0"/>
              </a:spcBef>
              <a:buFontTx/>
              <a:buNone/>
            </a:pPr>
            <a:endParaRPr lang="tr-TR" altLang="tr-TR" sz="2400" dirty="0" smtClean="0">
              <a:solidFill>
                <a:srgbClr val="000000"/>
              </a:solidFill>
              <a:latin typeface="Times New Roman" pitchFamily="18" charset="0"/>
              <a:cs typeface="Times New Roman" pitchFamily="18" charset="0"/>
            </a:endParaRPr>
          </a:p>
          <a:p>
            <a:pPr marL="0" indent="0" algn="just" eaLnBrk="1" hangingPunct="1">
              <a:spcBef>
                <a:spcPct val="0"/>
              </a:spcBef>
              <a:buFontTx/>
              <a:buNone/>
            </a:pPr>
            <a:r>
              <a:rPr lang="fi-FI" altLang="tr-TR" sz="2400" dirty="0" smtClean="0">
                <a:solidFill>
                  <a:srgbClr val="000000"/>
                </a:solidFill>
                <a:latin typeface="Times New Roman" pitchFamily="18" charset="0"/>
                <a:cs typeface="Times New Roman" pitchFamily="18" charset="0"/>
              </a:rPr>
              <a:t>S Tipi Pitot Tüpü</a:t>
            </a:r>
          </a:p>
          <a:p>
            <a:pPr marL="0" indent="0" algn="just" eaLnBrk="1" hangingPunct="1">
              <a:spcBef>
                <a:spcPct val="0"/>
              </a:spcBef>
              <a:buFontTx/>
              <a:buNone/>
            </a:pPr>
            <a:r>
              <a:rPr lang="tr-TR" altLang="tr-TR" sz="2400" dirty="0" err="1" smtClean="0">
                <a:solidFill>
                  <a:srgbClr val="000000"/>
                </a:solidFill>
                <a:latin typeface="Times New Roman" pitchFamily="18" charset="0"/>
                <a:cs typeface="Times New Roman" pitchFamily="18" charset="0"/>
              </a:rPr>
              <a:t>Pitot</a:t>
            </a:r>
            <a:r>
              <a:rPr lang="tr-TR" altLang="tr-TR" sz="2400" dirty="0" smtClean="0">
                <a:solidFill>
                  <a:srgbClr val="000000"/>
                </a:solidFill>
                <a:latin typeface="Times New Roman" pitchFamily="18" charset="0"/>
                <a:cs typeface="Times New Roman" pitchFamily="18" charset="0"/>
              </a:rPr>
              <a:t> tüpünün bir ayağı, manometrenin bir tarafına veya diğer basınca duyarlı cihaza bağlanır ve basınca duyarlı cihazın diğer ucunun atmosfere açılması sağlanır. </a:t>
            </a:r>
            <a:r>
              <a:rPr lang="tr-TR" altLang="tr-TR" sz="2400" dirty="0" err="1" smtClean="0">
                <a:solidFill>
                  <a:srgbClr val="000000"/>
                </a:solidFill>
                <a:latin typeface="Times New Roman" pitchFamily="18" charset="0"/>
                <a:cs typeface="Times New Roman" pitchFamily="18" charset="0"/>
              </a:rPr>
              <a:t>Pitot</a:t>
            </a:r>
            <a:r>
              <a:rPr lang="tr-TR" altLang="tr-TR" sz="2400" dirty="0" smtClean="0">
                <a:solidFill>
                  <a:srgbClr val="000000"/>
                </a:solidFill>
                <a:latin typeface="Times New Roman" pitchFamily="18" charset="0"/>
                <a:cs typeface="Times New Roman" pitchFamily="18" charset="0"/>
              </a:rPr>
              <a:t> tüpü, gaz akışının doğrultusuna ayarlanarak boruya yerleştirilir, 90</a:t>
            </a:r>
            <a:r>
              <a:rPr lang="tr-TR" altLang="tr-TR" sz="2400" baseline="30000" dirty="0" smtClean="0">
                <a:solidFill>
                  <a:srgbClr val="000000"/>
                </a:solidFill>
                <a:latin typeface="Times New Roman" pitchFamily="18" charset="0"/>
                <a:cs typeface="Times New Roman" pitchFamily="18" charset="0"/>
              </a:rPr>
              <a:t>o</a:t>
            </a:r>
            <a:r>
              <a:rPr lang="tr-TR" altLang="tr-TR" sz="2400" dirty="0" smtClean="0">
                <a:solidFill>
                  <a:srgbClr val="000000"/>
                </a:solidFill>
                <a:latin typeface="Times New Roman" pitchFamily="18" charset="0"/>
                <a:cs typeface="Times New Roman" pitchFamily="18" charset="0"/>
              </a:rPr>
              <a:t> çevrilir ve basınçtaki fark , </a:t>
            </a:r>
            <a:r>
              <a:rPr lang="tr-TR" altLang="tr-TR" sz="2400" dirty="0" err="1" smtClean="0">
                <a:solidFill>
                  <a:srgbClr val="000000"/>
                </a:solidFill>
                <a:latin typeface="Times New Roman" pitchFamily="18" charset="0"/>
                <a:cs typeface="Times New Roman" pitchFamily="18" charset="0"/>
              </a:rPr>
              <a:t>kPa</a:t>
            </a:r>
            <a:r>
              <a:rPr lang="tr-TR" altLang="tr-TR" sz="2400" dirty="0" smtClean="0">
                <a:solidFill>
                  <a:srgbClr val="000000"/>
                </a:solidFill>
                <a:latin typeface="Times New Roman" pitchFamily="18" charset="0"/>
                <a:cs typeface="Times New Roman" pitchFamily="18" charset="0"/>
              </a:rPr>
              <a:t> olarak kaydedilir. Bu değer, borudaki statik basınçtır.</a:t>
            </a:r>
          </a:p>
        </p:txBody>
      </p:sp>
      <p:sp>
        <p:nvSpPr>
          <p:cNvPr id="4"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252000" indent="457200">
              <a:spcBef>
                <a:spcPts val="0"/>
              </a:spcBef>
              <a:spcAft>
                <a:spcPts val="600"/>
              </a:spcAft>
            </a:pPr>
            <a:r>
              <a:rPr lang="tr-TR" altLang="tr-TR" sz="4000" b="1" dirty="0" smtClean="0">
                <a:solidFill>
                  <a:srgbClr val="C00000"/>
                </a:solidFill>
                <a:latin typeface="Times New Roman" pitchFamily="18" charset="0"/>
                <a:cs typeface="Times New Roman" pitchFamily="18" charset="0"/>
              </a:rPr>
              <a:t>HIZ VE NEM TAYİNİ</a:t>
            </a:r>
            <a:endParaRPr lang="en-US" altLang="tr-TR"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ikdörtgen 2"/>
          <p:cNvSpPr>
            <a:spLocks noChangeArrowheads="1"/>
          </p:cNvSpPr>
          <p:nvPr/>
        </p:nvSpPr>
        <p:spPr bwMode="auto">
          <a:xfrm>
            <a:off x="500034" y="1447800"/>
            <a:ext cx="8215370" cy="3416320"/>
          </a:xfrm>
          <a:prstGeom prst="rect">
            <a:avLst/>
          </a:prstGeom>
          <a:noFill/>
          <a:ln w="9525">
            <a:noFill/>
            <a:miter lim="800000"/>
            <a:headEnd/>
            <a:tailEnd/>
          </a:ln>
        </p:spPr>
        <p:txBody>
          <a:bodyPr wrap="square">
            <a:spAutoFit/>
          </a:bodyPr>
          <a:lstStyle/>
          <a:p>
            <a:pPr algn="just"/>
            <a:r>
              <a:rPr lang="tr-TR" altLang="tr-TR" sz="2400" b="1" dirty="0">
                <a:solidFill>
                  <a:srgbClr val="000000"/>
                </a:solidFill>
                <a:latin typeface="Times New Roman" pitchFamily="18" charset="0"/>
                <a:cs typeface="Times New Roman" pitchFamily="18" charset="0"/>
              </a:rPr>
              <a:t>Ortalama Statik Basınç, </a:t>
            </a:r>
            <a:r>
              <a:rPr lang="tr-TR" altLang="tr-TR" sz="2400" b="1" dirty="0" err="1" smtClean="0">
                <a:solidFill>
                  <a:srgbClr val="000000"/>
                </a:solidFill>
                <a:latin typeface="Times New Roman" pitchFamily="18" charset="0"/>
                <a:cs typeface="Times New Roman" pitchFamily="18" charset="0"/>
              </a:rPr>
              <a:t>Pstatik</a:t>
            </a:r>
            <a:endParaRPr lang="tr-TR" altLang="tr-TR" sz="2400" b="1" dirty="0">
              <a:solidFill>
                <a:srgbClr val="000000"/>
              </a:solidFill>
              <a:latin typeface="Times New Roman" pitchFamily="18" charset="0"/>
              <a:cs typeface="Times New Roman" pitchFamily="18" charset="0"/>
            </a:endParaRPr>
          </a:p>
          <a:p>
            <a:pPr algn="just"/>
            <a:r>
              <a:rPr lang="tr-TR" altLang="tr-TR" sz="2400" dirty="0">
                <a:solidFill>
                  <a:srgbClr val="000000"/>
                </a:solidFill>
                <a:latin typeface="Times New Roman" pitchFamily="18" charset="0"/>
                <a:cs typeface="Times New Roman" pitchFamily="18" charset="0"/>
              </a:rPr>
              <a:t>Numune alma noktalarındaki statik basınç okumalarının tamamının ortalaması alınır ve </a:t>
            </a:r>
            <a:r>
              <a:rPr lang="tr-TR" altLang="tr-TR" sz="2400" dirty="0" err="1">
                <a:solidFill>
                  <a:srgbClr val="000000"/>
                </a:solidFill>
                <a:latin typeface="Times New Roman" pitchFamily="18" charset="0"/>
                <a:cs typeface="Times New Roman" pitchFamily="18" charset="0"/>
              </a:rPr>
              <a:t>kPa</a:t>
            </a:r>
            <a:r>
              <a:rPr lang="tr-TR" altLang="tr-TR" sz="2400" dirty="0">
                <a:solidFill>
                  <a:srgbClr val="000000"/>
                </a:solidFill>
                <a:latin typeface="Times New Roman" pitchFamily="18" charset="0"/>
                <a:cs typeface="Times New Roman" pitchFamily="18" charset="0"/>
              </a:rPr>
              <a:t> olarak kaydedilir.</a:t>
            </a:r>
          </a:p>
          <a:p>
            <a:pPr algn="just"/>
            <a:endParaRPr lang="tr-TR" altLang="tr-TR" sz="2400" b="1" dirty="0">
              <a:solidFill>
                <a:srgbClr val="000000"/>
              </a:solidFill>
              <a:latin typeface="Times New Roman" pitchFamily="18" charset="0"/>
              <a:cs typeface="Times New Roman" pitchFamily="18" charset="0"/>
            </a:endParaRPr>
          </a:p>
          <a:p>
            <a:pPr algn="just"/>
            <a:r>
              <a:rPr lang="tr-TR" altLang="tr-TR" sz="2400" b="1" dirty="0">
                <a:solidFill>
                  <a:srgbClr val="000000"/>
                </a:solidFill>
                <a:latin typeface="Times New Roman" pitchFamily="18" charset="0"/>
                <a:cs typeface="Times New Roman" pitchFamily="18" charset="0"/>
              </a:rPr>
              <a:t>Mutlak Gaz Basıncı, </a:t>
            </a:r>
            <a:r>
              <a:rPr lang="tr-TR" altLang="tr-TR" sz="2400" b="1" dirty="0" err="1" smtClean="0">
                <a:solidFill>
                  <a:srgbClr val="000000"/>
                </a:solidFill>
                <a:latin typeface="Times New Roman" pitchFamily="18" charset="0"/>
                <a:cs typeface="Times New Roman" pitchFamily="18" charset="0"/>
              </a:rPr>
              <a:t>Pe</a:t>
            </a:r>
            <a:endParaRPr lang="tr-TR" altLang="tr-TR" sz="2400" b="1" dirty="0">
              <a:solidFill>
                <a:srgbClr val="000000"/>
              </a:solidFill>
              <a:latin typeface="Times New Roman" pitchFamily="18" charset="0"/>
              <a:cs typeface="Times New Roman" pitchFamily="18" charset="0"/>
            </a:endParaRPr>
          </a:p>
          <a:p>
            <a:pPr algn="just"/>
            <a:r>
              <a:rPr lang="tr-TR" altLang="tr-TR" sz="2400" dirty="0">
                <a:solidFill>
                  <a:srgbClr val="000000"/>
                </a:solidFill>
                <a:latin typeface="Times New Roman" pitchFamily="18" charset="0"/>
                <a:cs typeface="Times New Roman" pitchFamily="18" charset="0"/>
              </a:rPr>
              <a:t>Ortalama statik basınç, borudaki gazın mutlak basıncını </a:t>
            </a:r>
            <a:r>
              <a:rPr lang="tr-TR" altLang="tr-TR" sz="2400" dirty="0" smtClean="0">
                <a:solidFill>
                  <a:srgbClr val="000000"/>
                </a:solidFill>
                <a:latin typeface="Times New Roman" pitchFamily="18" charset="0"/>
                <a:cs typeface="Times New Roman" pitchFamily="18" charset="0"/>
              </a:rPr>
              <a:t>(</a:t>
            </a:r>
            <a:r>
              <a:rPr lang="tr-TR" altLang="tr-TR" sz="2400" dirty="0" err="1" smtClean="0">
                <a:solidFill>
                  <a:srgbClr val="000000"/>
                </a:solidFill>
                <a:latin typeface="Times New Roman" pitchFamily="18" charset="0"/>
                <a:cs typeface="Times New Roman" pitchFamily="18" charset="0"/>
              </a:rPr>
              <a:t>Pe</a:t>
            </a:r>
            <a:r>
              <a:rPr lang="tr-TR" altLang="tr-TR" sz="2400" dirty="0">
                <a:solidFill>
                  <a:srgbClr val="000000"/>
                </a:solidFill>
                <a:latin typeface="Times New Roman" pitchFamily="18" charset="0"/>
                <a:cs typeface="Times New Roman" pitchFamily="18" charset="0"/>
              </a:rPr>
              <a:t>) bulmak için çevre (</a:t>
            </a:r>
            <a:r>
              <a:rPr lang="tr-TR" altLang="tr-TR" sz="2400" dirty="0" err="1">
                <a:solidFill>
                  <a:srgbClr val="000000"/>
                </a:solidFill>
                <a:latin typeface="Times New Roman" pitchFamily="18" charset="0"/>
                <a:cs typeface="Times New Roman" pitchFamily="18" charset="0"/>
              </a:rPr>
              <a:t>barometrik</a:t>
            </a:r>
            <a:r>
              <a:rPr lang="tr-TR" altLang="tr-TR" sz="2400" dirty="0">
                <a:solidFill>
                  <a:srgbClr val="000000"/>
                </a:solidFill>
                <a:latin typeface="Times New Roman" pitchFamily="18" charset="0"/>
                <a:cs typeface="Times New Roman" pitchFamily="18" charset="0"/>
              </a:rPr>
              <a:t>) basıncına </a:t>
            </a:r>
            <a:r>
              <a:rPr lang="tr-TR" altLang="tr-TR" sz="2400" dirty="0" smtClean="0">
                <a:solidFill>
                  <a:srgbClr val="000000"/>
                </a:solidFill>
                <a:latin typeface="Times New Roman" pitchFamily="18" charset="0"/>
                <a:cs typeface="Times New Roman" pitchFamily="18" charset="0"/>
              </a:rPr>
              <a:t>(</a:t>
            </a:r>
            <a:r>
              <a:rPr lang="tr-TR" altLang="tr-TR" sz="2400" dirty="0" err="1" smtClean="0">
                <a:solidFill>
                  <a:srgbClr val="000000"/>
                </a:solidFill>
                <a:latin typeface="Times New Roman" pitchFamily="18" charset="0"/>
                <a:cs typeface="Times New Roman" pitchFamily="18" charset="0"/>
              </a:rPr>
              <a:t>Pam</a:t>
            </a:r>
            <a:r>
              <a:rPr lang="tr-TR" altLang="tr-TR" sz="2400" dirty="0">
                <a:solidFill>
                  <a:srgbClr val="000000"/>
                </a:solidFill>
                <a:latin typeface="Times New Roman" pitchFamily="18" charset="0"/>
                <a:cs typeface="Times New Roman" pitchFamily="18" charset="0"/>
              </a:rPr>
              <a:t>) eklenir. Bu değer, </a:t>
            </a:r>
            <a:r>
              <a:rPr lang="tr-TR" altLang="tr-TR" sz="2400" dirty="0" err="1" smtClean="0">
                <a:solidFill>
                  <a:srgbClr val="000000"/>
                </a:solidFill>
                <a:latin typeface="Times New Roman" pitchFamily="18" charset="0"/>
                <a:cs typeface="Times New Roman" pitchFamily="18" charset="0"/>
              </a:rPr>
              <a:t>Pam</a:t>
            </a:r>
            <a:r>
              <a:rPr lang="tr-TR" altLang="tr-TR" sz="2400" dirty="0" smtClean="0">
                <a:solidFill>
                  <a:srgbClr val="000000"/>
                </a:solidFill>
                <a:latin typeface="Times New Roman" pitchFamily="18" charset="0"/>
                <a:cs typeface="Times New Roman" pitchFamily="18" charset="0"/>
              </a:rPr>
              <a:t>.den </a:t>
            </a:r>
            <a:r>
              <a:rPr lang="tr-TR" altLang="tr-TR" sz="2400" dirty="0">
                <a:solidFill>
                  <a:srgbClr val="000000"/>
                </a:solidFill>
                <a:latin typeface="Times New Roman" pitchFamily="18" charset="0"/>
                <a:cs typeface="Times New Roman" pitchFamily="18" charset="0"/>
              </a:rPr>
              <a:t>küçük veya büyük olabilir.</a:t>
            </a:r>
          </a:p>
          <a:p>
            <a:pPr algn="just"/>
            <a:endParaRPr lang="tr-TR" altLang="tr-TR" sz="2400" b="1" dirty="0">
              <a:solidFill>
                <a:srgbClr val="000000"/>
              </a:solidFill>
              <a:latin typeface="Times New Roman Tur" charset="-94"/>
            </a:endParaRPr>
          </a:p>
        </p:txBody>
      </p:sp>
      <p:sp>
        <p:nvSpPr>
          <p:cNvPr id="4"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252000" indent="457200">
              <a:spcBef>
                <a:spcPts val="0"/>
              </a:spcBef>
              <a:spcAft>
                <a:spcPts val="600"/>
              </a:spcAft>
            </a:pPr>
            <a:r>
              <a:rPr lang="tr-TR" altLang="tr-TR" sz="4000" b="1" dirty="0" smtClean="0">
                <a:solidFill>
                  <a:srgbClr val="C00000"/>
                </a:solidFill>
                <a:latin typeface="Times New Roman" pitchFamily="18" charset="0"/>
                <a:cs typeface="Times New Roman" pitchFamily="18" charset="0"/>
              </a:rPr>
              <a:t>HIZ VE NEM TAYİNİ</a:t>
            </a:r>
            <a:endParaRPr lang="en-US" altLang="tr-TR"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1981200" y="2771775"/>
            <a:ext cx="4932363" cy="2073275"/>
          </a:xfrm>
          <a:prstGeom prst="rect">
            <a:avLst/>
          </a:prstGeom>
          <a:noFill/>
          <a:ln w="9525">
            <a:noFill/>
            <a:miter lim="800000"/>
            <a:headEnd/>
            <a:tailEnd/>
          </a:ln>
          <a:effectLst/>
        </p:spPr>
      </p:pic>
      <p:sp>
        <p:nvSpPr>
          <p:cNvPr id="36867" name="Dikdörtgen 1"/>
          <p:cNvSpPr>
            <a:spLocks noChangeArrowheads="1"/>
          </p:cNvSpPr>
          <p:nvPr/>
        </p:nvSpPr>
        <p:spPr bwMode="auto">
          <a:xfrm>
            <a:off x="1714480" y="5143512"/>
            <a:ext cx="5181600" cy="831850"/>
          </a:xfrm>
          <a:prstGeom prst="rect">
            <a:avLst/>
          </a:prstGeom>
          <a:noFill/>
          <a:ln w="9525">
            <a:noFill/>
            <a:miter lim="800000"/>
            <a:headEnd/>
            <a:tailEnd/>
          </a:ln>
        </p:spPr>
        <p:txBody>
          <a:bodyPr>
            <a:spAutoFit/>
          </a:bodyPr>
          <a:lstStyle/>
          <a:p>
            <a:pPr algn="just"/>
            <a:r>
              <a:rPr lang="tr-TR" altLang="tr-TR" sz="2400" dirty="0">
                <a:solidFill>
                  <a:srgbClr val="000000"/>
                </a:solidFill>
                <a:latin typeface="Times New Roman" pitchFamily="18" charset="0"/>
                <a:cs typeface="Times New Roman" pitchFamily="18" charset="0"/>
              </a:rPr>
              <a:t>Burada</a:t>
            </a:r>
          </a:p>
          <a:p>
            <a:pPr algn="just"/>
            <a:r>
              <a:rPr lang="el-GR" altLang="tr-TR" sz="2400" dirty="0">
                <a:solidFill>
                  <a:srgbClr val="000000"/>
                </a:solidFill>
                <a:latin typeface="Times New Roman" pitchFamily="18" charset="0"/>
                <a:cs typeface="Times New Roman" pitchFamily="18" charset="0"/>
              </a:rPr>
              <a:t>Δ</a:t>
            </a:r>
            <a:r>
              <a:rPr lang="tr-TR" altLang="tr-TR" sz="2400" dirty="0">
                <a:solidFill>
                  <a:srgbClr val="000000"/>
                </a:solidFill>
                <a:latin typeface="Times New Roman" pitchFamily="18" charset="0"/>
                <a:cs typeface="Times New Roman" pitchFamily="18" charset="0"/>
              </a:rPr>
              <a:t>pi : i noktasındaki basınç farkı, </a:t>
            </a:r>
            <a:r>
              <a:rPr lang="tr-TR" altLang="tr-TR" sz="2400" dirty="0" err="1">
                <a:solidFill>
                  <a:srgbClr val="000000"/>
                </a:solidFill>
                <a:latin typeface="Times New Roman" pitchFamily="18" charset="0"/>
                <a:cs typeface="Times New Roman" pitchFamily="18" charset="0"/>
              </a:rPr>
              <a:t>kPa</a:t>
            </a:r>
            <a:r>
              <a:rPr lang="tr-TR" altLang="tr-TR" sz="2400" dirty="0">
                <a:solidFill>
                  <a:srgbClr val="000000"/>
                </a:solidFill>
                <a:latin typeface="Times New Roman" pitchFamily="18" charset="0"/>
                <a:cs typeface="Times New Roman" pitchFamily="18" charset="0"/>
              </a:rPr>
              <a:t> dır.</a:t>
            </a:r>
          </a:p>
        </p:txBody>
      </p:sp>
      <p:sp>
        <p:nvSpPr>
          <p:cNvPr id="36868" name="Dikdörtgen 2"/>
          <p:cNvSpPr>
            <a:spLocks noChangeArrowheads="1"/>
          </p:cNvSpPr>
          <p:nvPr/>
        </p:nvSpPr>
        <p:spPr bwMode="auto">
          <a:xfrm>
            <a:off x="1447800" y="1444625"/>
            <a:ext cx="6096000" cy="1200150"/>
          </a:xfrm>
          <a:prstGeom prst="rect">
            <a:avLst/>
          </a:prstGeom>
          <a:noFill/>
          <a:ln w="9525">
            <a:noFill/>
            <a:miter lim="800000"/>
            <a:headEnd/>
            <a:tailEnd/>
          </a:ln>
        </p:spPr>
        <p:txBody>
          <a:bodyPr>
            <a:spAutoFit/>
          </a:bodyPr>
          <a:lstStyle/>
          <a:p>
            <a:pPr algn="just"/>
            <a:r>
              <a:rPr lang="tr-TR" altLang="tr-TR" sz="2400" b="1" dirty="0" err="1">
                <a:solidFill>
                  <a:srgbClr val="000000"/>
                </a:solidFill>
                <a:latin typeface="Times New Roman" pitchFamily="18" charset="0"/>
                <a:cs typeface="Times New Roman" pitchFamily="18" charset="0"/>
              </a:rPr>
              <a:t>Pitot</a:t>
            </a:r>
            <a:r>
              <a:rPr lang="tr-TR" altLang="tr-TR" sz="2400" b="1" dirty="0">
                <a:solidFill>
                  <a:srgbClr val="000000"/>
                </a:solidFill>
                <a:latin typeface="Times New Roman" pitchFamily="18" charset="0"/>
                <a:cs typeface="Times New Roman" pitchFamily="18" charset="0"/>
              </a:rPr>
              <a:t> Tüpü Ortalama Basınç Farkı, </a:t>
            </a:r>
            <a:r>
              <a:rPr lang="el-GR" altLang="tr-TR" sz="2400" b="1" dirty="0">
                <a:solidFill>
                  <a:srgbClr val="000000"/>
                </a:solidFill>
                <a:latin typeface="Times New Roman" pitchFamily="18" charset="0"/>
                <a:cs typeface="Times New Roman" pitchFamily="18" charset="0"/>
              </a:rPr>
              <a:t>Δ</a:t>
            </a:r>
            <a:r>
              <a:rPr lang="tr-TR" altLang="tr-TR" sz="2400" b="1" dirty="0">
                <a:solidFill>
                  <a:srgbClr val="000000"/>
                </a:solidFill>
                <a:latin typeface="Times New Roman" pitchFamily="18" charset="0"/>
                <a:cs typeface="Times New Roman" pitchFamily="18" charset="0"/>
              </a:rPr>
              <a:t>p</a:t>
            </a:r>
          </a:p>
          <a:p>
            <a:pPr algn="just"/>
            <a:r>
              <a:rPr lang="tr-TR" altLang="tr-TR" sz="2400" dirty="0" err="1">
                <a:solidFill>
                  <a:srgbClr val="000000"/>
                </a:solidFill>
                <a:latin typeface="Times New Roman" pitchFamily="18" charset="0"/>
                <a:cs typeface="Times New Roman" pitchFamily="18" charset="0"/>
              </a:rPr>
              <a:t>Pitot</a:t>
            </a:r>
            <a:r>
              <a:rPr lang="tr-TR" altLang="tr-TR" sz="2400" dirty="0">
                <a:solidFill>
                  <a:srgbClr val="000000"/>
                </a:solidFill>
                <a:latin typeface="Times New Roman" pitchFamily="18" charset="0"/>
                <a:cs typeface="Times New Roman" pitchFamily="18" charset="0"/>
              </a:rPr>
              <a:t> tüpü ortalama basınç farkı, </a:t>
            </a:r>
            <a:r>
              <a:rPr lang="el-GR" altLang="tr-TR" sz="2400" dirty="0">
                <a:solidFill>
                  <a:srgbClr val="000000"/>
                </a:solidFill>
                <a:latin typeface="Times New Roman" pitchFamily="18" charset="0"/>
                <a:cs typeface="Times New Roman" pitchFamily="18" charset="0"/>
              </a:rPr>
              <a:t>Δ</a:t>
            </a:r>
            <a:r>
              <a:rPr lang="tr-TR" altLang="tr-TR" sz="2400" dirty="0">
                <a:solidFill>
                  <a:srgbClr val="000000"/>
                </a:solidFill>
                <a:latin typeface="Times New Roman" pitchFamily="18" charset="0"/>
                <a:cs typeface="Times New Roman" pitchFamily="18" charset="0"/>
              </a:rPr>
              <a:t>p , aşağıdaki bağıntı ile bulunur.</a:t>
            </a:r>
          </a:p>
        </p:txBody>
      </p:sp>
      <p:sp>
        <p:nvSpPr>
          <p:cNvPr id="6"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252000" indent="457200">
              <a:spcBef>
                <a:spcPts val="0"/>
              </a:spcBef>
              <a:spcAft>
                <a:spcPts val="600"/>
              </a:spcAft>
            </a:pPr>
            <a:r>
              <a:rPr lang="tr-TR" altLang="tr-TR" sz="4000" b="1" dirty="0" smtClean="0">
                <a:solidFill>
                  <a:srgbClr val="C00000"/>
                </a:solidFill>
                <a:latin typeface="Times New Roman" pitchFamily="18" charset="0"/>
                <a:cs typeface="Times New Roman" pitchFamily="18" charset="0"/>
              </a:rPr>
              <a:t>HIZ VE NEM TAYİNİ</a:t>
            </a:r>
            <a:endParaRPr lang="en-US" altLang="tr-TR"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a:srcRect/>
          <a:stretch>
            <a:fillRect/>
          </a:stretch>
        </p:blipFill>
        <p:spPr>
          <a:xfrm>
            <a:off x="430551" y="1857364"/>
            <a:ext cx="8499167" cy="4714908"/>
          </a:xfrm>
          <a:noFill/>
        </p:spPr>
      </p:pic>
      <p:sp>
        <p:nvSpPr>
          <p:cNvPr id="37891" name="Dikdörtgen 1"/>
          <p:cNvSpPr>
            <a:spLocks noChangeArrowheads="1"/>
          </p:cNvSpPr>
          <p:nvPr/>
        </p:nvSpPr>
        <p:spPr bwMode="auto">
          <a:xfrm>
            <a:off x="500034" y="500042"/>
            <a:ext cx="8286808" cy="1200150"/>
          </a:xfrm>
          <a:prstGeom prst="rect">
            <a:avLst/>
          </a:prstGeom>
          <a:noFill/>
          <a:ln w="9525">
            <a:noFill/>
            <a:miter lim="800000"/>
            <a:headEnd/>
            <a:tailEnd/>
          </a:ln>
        </p:spPr>
        <p:txBody>
          <a:bodyPr wrap="square">
            <a:spAutoFit/>
          </a:bodyPr>
          <a:lstStyle/>
          <a:p>
            <a:r>
              <a:rPr lang="tr-TR" altLang="tr-TR" sz="2400" b="1" dirty="0">
                <a:solidFill>
                  <a:srgbClr val="000000"/>
                </a:solidFill>
                <a:latin typeface="Times New Roman" pitchFamily="18" charset="0"/>
                <a:cs typeface="Times New Roman" pitchFamily="18" charset="0"/>
              </a:rPr>
              <a:t>Ortalama Gaz Hızı,</a:t>
            </a:r>
          </a:p>
          <a:p>
            <a:r>
              <a:rPr lang="tr-TR" altLang="tr-TR" sz="2400" dirty="0">
                <a:solidFill>
                  <a:srgbClr val="000000"/>
                </a:solidFill>
                <a:latin typeface="Times New Roman" pitchFamily="18" charset="0"/>
                <a:cs typeface="Times New Roman" pitchFamily="18" charset="0"/>
              </a:rPr>
              <a:t>Numune alma düzleminde ortalama gaz hızı, aşağıdaki bağıntı ile hesaplanır.</a:t>
            </a:r>
          </a:p>
        </p:txBody>
      </p:sp>
      <p:sp>
        <p:nvSpPr>
          <p:cNvPr id="5"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252000" indent="457200">
              <a:spcBef>
                <a:spcPts val="0"/>
              </a:spcBef>
              <a:spcAft>
                <a:spcPts val="600"/>
              </a:spcAft>
            </a:pPr>
            <a:r>
              <a:rPr lang="tr-TR" altLang="tr-TR" sz="4000" b="1" dirty="0" smtClean="0">
                <a:solidFill>
                  <a:srgbClr val="C00000"/>
                </a:solidFill>
                <a:latin typeface="Times New Roman" pitchFamily="18" charset="0"/>
                <a:cs typeface="Times New Roman" pitchFamily="18" charset="0"/>
              </a:rPr>
              <a:t>HIZ VE NEM TAYİNİ</a:t>
            </a:r>
            <a:endParaRPr lang="en-US" altLang="tr-TR"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kdörtgen 2"/>
          <p:cNvSpPr>
            <a:spLocks noChangeArrowheads="1"/>
          </p:cNvSpPr>
          <p:nvPr/>
        </p:nvSpPr>
        <p:spPr bwMode="auto">
          <a:xfrm>
            <a:off x="857250" y="4419600"/>
            <a:ext cx="7543800" cy="1938338"/>
          </a:xfrm>
          <a:prstGeom prst="rect">
            <a:avLst/>
          </a:prstGeom>
          <a:noFill/>
          <a:ln w="9525">
            <a:noFill/>
            <a:miter lim="800000"/>
            <a:headEnd/>
            <a:tailEnd/>
          </a:ln>
        </p:spPr>
        <p:txBody>
          <a:bodyPr>
            <a:spAutoFit/>
          </a:bodyPr>
          <a:lstStyle/>
          <a:p>
            <a:pPr algn="just"/>
            <a:r>
              <a:rPr lang="tr-TR" altLang="tr-TR" sz="2400" dirty="0">
                <a:solidFill>
                  <a:srgbClr val="000000"/>
                </a:solidFill>
                <a:latin typeface="Times New Roman" pitchFamily="18" charset="0"/>
                <a:cs typeface="Times New Roman" pitchFamily="18" charset="0"/>
              </a:rPr>
              <a:t>Ortalama baca gazı hızı, baca kesit alanı ile çarpılarak hacimsel debi bulunur.  </a:t>
            </a:r>
          </a:p>
          <a:p>
            <a:pPr algn="just"/>
            <a:r>
              <a:rPr lang="tr-TR" altLang="tr-TR" sz="2400" dirty="0">
                <a:solidFill>
                  <a:srgbClr val="000000"/>
                </a:solidFill>
                <a:latin typeface="Times New Roman" pitchFamily="18" charset="0"/>
                <a:cs typeface="Times New Roman" pitchFamily="18" charset="0"/>
              </a:rPr>
              <a:t>Bulunan bu değer 0 </a:t>
            </a:r>
            <a:r>
              <a:rPr lang="tr-TR" altLang="tr-TR" sz="2400" baseline="30000" dirty="0">
                <a:solidFill>
                  <a:srgbClr val="000000"/>
                </a:solidFill>
                <a:latin typeface="Times New Roman" pitchFamily="18" charset="0"/>
                <a:cs typeface="Times New Roman" pitchFamily="18" charset="0"/>
              </a:rPr>
              <a:t>0</a:t>
            </a:r>
            <a:r>
              <a:rPr lang="tr-TR" altLang="tr-TR" sz="2400" dirty="0">
                <a:solidFill>
                  <a:srgbClr val="000000"/>
                </a:solidFill>
                <a:latin typeface="Times New Roman" pitchFamily="18" charset="0"/>
                <a:cs typeface="Times New Roman" pitchFamily="18" charset="0"/>
              </a:rPr>
              <a:t>C ve 1 </a:t>
            </a:r>
            <a:r>
              <a:rPr lang="tr-TR" altLang="tr-TR" sz="2400" dirty="0" err="1">
                <a:solidFill>
                  <a:srgbClr val="000000"/>
                </a:solidFill>
                <a:latin typeface="Times New Roman" pitchFamily="18" charset="0"/>
                <a:cs typeface="Times New Roman" pitchFamily="18" charset="0"/>
              </a:rPr>
              <a:t>atm</a:t>
            </a:r>
            <a:r>
              <a:rPr lang="tr-TR" altLang="tr-TR" sz="2400" dirty="0">
                <a:solidFill>
                  <a:srgbClr val="000000"/>
                </a:solidFill>
                <a:latin typeface="Times New Roman" pitchFamily="18" charset="0"/>
                <a:cs typeface="Times New Roman" pitchFamily="18" charset="0"/>
              </a:rPr>
              <a:t> koşullarına göre hesaplanır ve nem düzeltmesi de yapılarak kuru bazda ve normal şartlarda hacimsel debi elde edilir.</a:t>
            </a:r>
          </a:p>
        </p:txBody>
      </p:sp>
      <p:sp>
        <p:nvSpPr>
          <p:cNvPr id="38915" name="Dikdörtgen 3"/>
          <p:cNvSpPr>
            <a:spLocks noChangeArrowheads="1"/>
          </p:cNvSpPr>
          <p:nvPr/>
        </p:nvSpPr>
        <p:spPr bwMode="auto">
          <a:xfrm>
            <a:off x="914400" y="550863"/>
            <a:ext cx="3992563" cy="461962"/>
          </a:xfrm>
          <a:prstGeom prst="rect">
            <a:avLst/>
          </a:prstGeom>
          <a:noFill/>
          <a:ln w="9525">
            <a:noFill/>
            <a:miter lim="800000"/>
            <a:headEnd/>
            <a:tailEnd/>
          </a:ln>
        </p:spPr>
        <p:txBody>
          <a:bodyPr wrap="none">
            <a:spAutoFit/>
          </a:bodyPr>
          <a:lstStyle/>
          <a:p>
            <a:r>
              <a:rPr lang="tr-TR" altLang="tr-TR" sz="2400" b="1">
                <a:latin typeface="Times New Roman" pitchFamily="18" charset="0"/>
                <a:cs typeface="Times New Roman" pitchFamily="18" charset="0"/>
              </a:rPr>
              <a:t>HACİMSEL AKIŞ HIZI</a:t>
            </a:r>
            <a:r>
              <a:rPr lang="tr-TR" altLang="tr-TR" sz="2400">
                <a:latin typeface="Times New Roman" pitchFamily="18" charset="0"/>
                <a:cs typeface="Times New Roman" pitchFamily="18" charset="0"/>
              </a:rPr>
              <a:t>,q</a:t>
            </a:r>
            <a:r>
              <a:rPr lang="tr-TR" altLang="tr-TR" sz="2400" baseline="-25000">
                <a:latin typeface="Times New Roman" pitchFamily="18" charset="0"/>
                <a:cs typeface="Times New Roman" pitchFamily="18" charset="0"/>
              </a:rPr>
              <a:t>Vs</a:t>
            </a:r>
          </a:p>
        </p:txBody>
      </p:sp>
      <p:sp>
        <p:nvSpPr>
          <p:cNvPr id="38916" name="Dikdörtgen 4"/>
          <p:cNvSpPr>
            <a:spLocks noChangeArrowheads="1"/>
          </p:cNvSpPr>
          <p:nvPr/>
        </p:nvSpPr>
        <p:spPr bwMode="auto">
          <a:xfrm>
            <a:off x="881063" y="920750"/>
            <a:ext cx="7391400" cy="831850"/>
          </a:xfrm>
          <a:prstGeom prst="rect">
            <a:avLst/>
          </a:prstGeom>
          <a:noFill/>
          <a:ln w="9525">
            <a:noFill/>
            <a:miter lim="800000"/>
            <a:headEnd/>
            <a:tailEnd/>
          </a:ln>
        </p:spPr>
        <p:txBody>
          <a:bodyPr>
            <a:spAutoFit/>
          </a:bodyPr>
          <a:lstStyle/>
          <a:p>
            <a:r>
              <a:rPr lang="tr-TR" altLang="tr-TR" sz="2400">
                <a:latin typeface="Times New Roman" pitchFamily="18" charset="0"/>
                <a:cs typeface="Times New Roman" pitchFamily="18" charset="0"/>
              </a:rPr>
              <a:t>Boru akış şartlarında debi, q</a:t>
            </a:r>
            <a:r>
              <a:rPr lang="tr-TR" altLang="tr-TR" sz="2400" baseline="-25000">
                <a:latin typeface="Times New Roman" pitchFamily="18" charset="0"/>
                <a:cs typeface="Times New Roman" pitchFamily="18" charset="0"/>
              </a:rPr>
              <a:t>Vs</a:t>
            </a:r>
            <a:r>
              <a:rPr lang="tr-TR" altLang="tr-TR" sz="2400">
                <a:latin typeface="Times New Roman" pitchFamily="18" charset="0"/>
                <a:cs typeface="Times New Roman" pitchFamily="18" charset="0"/>
              </a:rPr>
              <a:t>, m</a:t>
            </a:r>
            <a:r>
              <a:rPr lang="tr-TR" altLang="tr-TR" sz="2400" baseline="30000">
                <a:latin typeface="Times New Roman" pitchFamily="18" charset="0"/>
                <a:cs typeface="Times New Roman" pitchFamily="18" charset="0"/>
              </a:rPr>
              <a:t>3</a:t>
            </a:r>
            <a:r>
              <a:rPr lang="tr-TR" altLang="tr-TR" sz="2400">
                <a:latin typeface="Times New Roman" pitchFamily="18" charset="0"/>
                <a:cs typeface="Times New Roman" pitchFamily="18" charset="0"/>
              </a:rPr>
              <a:t>/s cinsinden aşağıdaki  bağıntı kullanılarak hesaplanır:</a:t>
            </a:r>
          </a:p>
        </p:txBody>
      </p:sp>
      <p:sp>
        <p:nvSpPr>
          <p:cNvPr id="38917" name="Dikdörtgen 6"/>
          <p:cNvSpPr>
            <a:spLocks noChangeArrowheads="1"/>
          </p:cNvSpPr>
          <p:nvPr/>
        </p:nvSpPr>
        <p:spPr bwMode="auto">
          <a:xfrm>
            <a:off x="881063" y="1600200"/>
            <a:ext cx="7467600" cy="1570038"/>
          </a:xfrm>
          <a:prstGeom prst="rect">
            <a:avLst/>
          </a:prstGeom>
          <a:noFill/>
          <a:ln w="9525">
            <a:noFill/>
            <a:miter lim="800000"/>
            <a:headEnd/>
            <a:tailEnd/>
          </a:ln>
        </p:spPr>
        <p:txBody>
          <a:bodyPr>
            <a:spAutoFit/>
          </a:bodyPr>
          <a:lstStyle/>
          <a:p>
            <a:r>
              <a:rPr lang="tr-TR" altLang="tr-TR" sz="2400">
                <a:solidFill>
                  <a:srgbClr val="000000"/>
                </a:solidFill>
                <a:latin typeface="Times New Roman" pitchFamily="18" charset="0"/>
                <a:cs typeface="Times New Roman" pitchFamily="18" charset="0"/>
              </a:rPr>
              <a:t>q</a:t>
            </a:r>
            <a:r>
              <a:rPr lang="tr-TR" altLang="tr-TR" sz="2400" baseline="-25000">
                <a:solidFill>
                  <a:srgbClr val="000000"/>
                </a:solidFill>
                <a:latin typeface="Times New Roman" pitchFamily="18" charset="0"/>
                <a:cs typeface="Times New Roman" pitchFamily="18" charset="0"/>
              </a:rPr>
              <a:t>Vs</a:t>
            </a:r>
            <a:r>
              <a:rPr lang="tr-TR" altLang="tr-TR" sz="2400">
                <a:solidFill>
                  <a:srgbClr val="000000"/>
                </a:solidFill>
                <a:latin typeface="Times New Roman" pitchFamily="18" charset="0"/>
                <a:cs typeface="Times New Roman" pitchFamily="18" charset="0"/>
              </a:rPr>
              <a:t>꞊ V*A</a:t>
            </a:r>
          </a:p>
          <a:p>
            <a:r>
              <a:rPr lang="tr-TR" altLang="tr-TR" sz="2400">
                <a:solidFill>
                  <a:srgbClr val="000000"/>
                </a:solidFill>
                <a:latin typeface="Times New Roman" pitchFamily="18" charset="0"/>
                <a:cs typeface="Times New Roman" pitchFamily="18" charset="0"/>
              </a:rPr>
              <a:t>Burada:</a:t>
            </a:r>
          </a:p>
          <a:p>
            <a:r>
              <a:rPr lang="tr-TR" altLang="tr-TR" sz="2400">
                <a:solidFill>
                  <a:srgbClr val="000000"/>
                </a:solidFill>
                <a:latin typeface="Times New Roman" pitchFamily="18" charset="0"/>
                <a:cs typeface="Times New Roman" pitchFamily="18" charset="0"/>
              </a:rPr>
              <a:t>V: boru koşullarında hız, m/s,</a:t>
            </a:r>
          </a:p>
          <a:p>
            <a:r>
              <a:rPr lang="tr-TR" altLang="tr-TR" sz="2400">
                <a:solidFill>
                  <a:srgbClr val="000000"/>
                </a:solidFill>
                <a:latin typeface="Times New Roman" pitchFamily="18" charset="0"/>
                <a:cs typeface="Times New Roman" pitchFamily="18" charset="0"/>
              </a:rPr>
              <a:t>A: numune alma noktasında borunun en kesit alanı, m</a:t>
            </a:r>
            <a:r>
              <a:rPr lang="tr-TR" altLang="tr-TR" sz="2400" baseline="30000">
                <a:solidFill>
                  <a:srgbClr val="000000"/>
                </a:solidFill>
                <a:latin typeface="Times New Roman" pitchFamily="18" charset="0"/>
                <a:cs typeface="Times New Roman" pitchFamily="18" charset="0"/>
              </a:rPr>
              <a:t>2</a:t>
            </a:r>
            <a:r>
              <a:rPr lang="tr-TR" altLang="tr-TR" sz="2400">
                <a:solidFill>
                  <a:srgbClr val="000000"/>
                </a:solidFill>
                <a:latin typeface="Times New Roman" pitchFamily="18" charset="0"/>
                <a:cs typeface="Times New Roman" pitchFamily="18" charset="0"/>
              </a:rPr>
              <a:t>.dir</a:t>
            </a:r>
            <a:endParaRPr lang="tr-TR" altLang="tr-TR"/>
          </a:p>
        </p:txBody>
      </p:sp>
      <p:sp>
        <p:nvSpPr>
          <p:cNvPr id="38918" name="Dikdörtgen 1"/>
          <p:cNvSpPr>
            <a:spLocks noChangeArrowheads="1"/>
          </p:cNvSpPr>
          <p:nvPr/>
        </p:nvSpPr>
        <p:spPr bwMode="auto">
          <a:xfrm>
            <a:off x="914400" y="3170238"/>
            <a:ext cx="7358063" cy="1200150"/>
          </a:xfrm>
          <a:prstGeom prst="rect">
            <a:avLst/>
          </a:prstGeom>
          <a:noFill/>
          <a:ln w="9525">
            <a:noFill/>
            <a:miter lim="800000"/>
            <a:headEnd/>
            <a:tailEnd/>
          </a:ln>
        </p:spPr>
        <p:txBody>
          <a:bodyPr>
            <a:spAutoFit/>
          </a:bodyPr>
          <a:lstStyle/>
          <a:p>
            <a:pPr algn="just"/>
            <a:r>
              <a:rPr lang="tr-TR" altLang="tr-TR" sz="2400" dirty="0">
                <a:solidFill>
                  <a:srgbClr val="000000"/>
                </a:solidFill>
                <a:latin typeface="Times New Roman" pitchFamily="18" charset="0"/>
                <a:cs typeface="Times New Roman" pitchFamily="18" charset="0"/>
              </a:rPr>
              <a:t>Hacimsel akış hızını standart referans şartlarda (0˚C ve 101,3 </a:t>
            </a:r>
            <a:r>
              <a:rPr lang="tr-TR" altLang="tr-TR" sz="2400" dirty="0" err="1">
                <a:solidFill>
                  <a:srgbClr val="000000"/>
                </a:solidFill>
                <a:latin typeface="Times New Roman" pitchFamily="18" charset="0"/>
                <a:cs typeface="Times New Roman" pitchFamily="18" charset="0"/>
              </a:rPr>
              <a:t>kPa</a:t>
            </a:r>
            <a:r>
              <a:rPr lang="tr-TR" altLang="tr-TR" sz="2400" dirty="0">
                <a:solidFill>
                  <a:srgbClr val="000000"/>
                </a:solidFill>
                <a:latin typeface="Times New Roman" pitchFamily="18" charset="0"/>
                <a:cs typeface="Times New Roman" pitchFamily="18" charset="0"/>
              </a:rPr>
              <a:t>) verebilmek için aşağıdaki formül kullanılır. </a:t>
            </a:r>
          </a:p>
          <a:p>
            <a:pPr algn="just"/>
            <a:r>
              <a:rPr lang="tr-TR" altLang="tr-TR" sz="2400" dirty="0" err="1">
                <a:solidFill>
                  <a:srgbClr val="000000"/>
                </a:solidFill>
                <a:latin typeface="Times New Roman" pitchFamily="18" charset="0"/>
                <a:cs typeface="Times New Roman" pitchFamily="18" charset="0"/>
              </a:rPr>
              <a:t>q</a:t>
            </a:r>
            <a:r>
              <a:rPr lang="tr-TR" altLang="tr-TR" sz="2400" baseline="-25000" dirty="0" err="1">
                <a:solidFill>
                  <a:srgbClr val="000000"/>
                </a:solidFill>
                <a:latin typeface="Times New Roman" pitchFamily="18" charset="0"/>
                <a:cs typeface="Times New Roman" pitchFamily="18" charset="0"/>
              </a:rPr>
              <a:t>Vr</a:t>
            </a:r>
            <a:r>
              <a:rPr lang="tr-TR" altLang="tr-TR" sz="2400" dirty="0">
                <a:solidFill>
                  <a:srgbClr val="000000"/>
                </a:solidFill>
                <a:latin typeface="Times New Roman" pitchFamily="18" charset="0"/>
                <a:cs typeface="Times New Roman" pitchFamily="18" charset="0"/>
              </a:rPr>
              <a:t> = </a:t>
            </a:r>
            <a:r>
              <a:rPr lang="tr-TR" altLang="tr-TR" sz="2400" dirty="0" err="1">
                <a:solidFill>
                  <a:srgbClr val="000000"/>
                </a:solidFill>
                <a:latin typeface="Times New Roman" pitchFamily="18" charset="0"/>
                <a:cs typeface="Times New Roman" pitchFamily="18" charset="0"/>
              </a:rPr>
              <a:t>q</a:t>
            </a:r>
            <a:r>
              <a:rPr lang="tr-TR" altLang="tr-TR" sz="2400" baseline="-25000" dirty="0" err="1">
                <a:solidFill>
                  <a:srgbClr val="000000"/>
                </a:solidFill>
                <a:latin typeface="Times New Roman" pitchFamily="18" charset="0"/>
                <a:cs typeface="Times New Roman" pitchFamily="18" charset="0"/>
              </a:rPr>
              <a:t>Vs</a:t>
            </a:r>
            <a:r>
              <a:rPr lang="tr-TR" altLang="tr-TR" sz="2400" dirty="0">
                <a:solidFill>
                  <a:srgbClr val="000000"/>
                </a:solidFill>
                <a:latin typeface="Times New Roman" pitchFamily="18" charset="0"/>
                <a:cs typeface="Times New Roman" pitchFamily="18" charset="0"/>
              </a:rPr>
              <a:t>(273/</a:t>
            </a:r>
            <a:r>
              <a:rPr lang="tr-TR" altLang="tr-TR" sz="2400" dirty="0" err="1">
                <a:solidFill>
                  <a:srgbClr val="000000"/>
                </a:solidFill>
                <a:latin typeface="Times New Roman" pitchFamily="18" charset="0"/>
                <a:cs typeface="Times New Roman" pitchFamily="18" charset="0"/>
              </a:rPr>
              <a:t>Ts</a:t>
            </a:r>
            <a:r>
              <a:rPr lang="tr-TR" altLang="tr-TR" sz="2400" dirty="0">
                <a:solidFill>
                  <a:srgbClr val="000000"/>
                </a:solidFill>
                <a:latin typeface="Times New Roman" pitchFamily="18" charset="0"/>
                <a:cs typeface="Times New Roman" pitchFamily="18" charset="0"/>
              </a:rPr>
              <a:t>)(</a:t>
            </a:r>
            <a:r>
              <a:rPr lang="tr-TR" altLang="tr-TR" sz="2400" dirty="0" err="1">
                <a:solidFill>
                  <a:srgbClr val="000000"/>
                </a:solidFill>
                <a:latin typeface="Times New Roman" pitchFamily="18" charset="0"/>
                <a:cs typeface="Times New Roman" pitchFamily="18" charset="0"/>
              </a:rPr>
              <a:t>P</a:t>
            </a:r>
            <a:r>
              <a:rPr lang="tr-TR" altLang="tr-TR" sz="2400" baseline="-25000" dirty="0" err="1">
                <a:solidFill>
                  <a:srgbClr val="000000"/>
                </a:solidFill>
                <a:latin typeface="Times New Roman" pitchFamily="18" charset="0"/>
                <a:cs typeface="Times New Roman" pitchFamily="18" charset="0"/>
              </a:rPr>
              <a:t>mutlak</a:t>
            </a:r>
            <a:r>
              <a:rPr lang="tr-TR" altLang="tr-TR" sz="2400" dirty="0">
                <a:solidFill>
                  <a:srgbClr val="000000"/>
                </a:solidFill>
                <a:latin typeface="Times New Roman" pitchFamily="18" charset="0"/>
                <a:cs typeface="Times New Roman" pitchFamily="18" charset="0"/>
              </a:rPr>
              <a:t>/101,3) </a:t>
            </a:r>
            <a:endParaRPr lang="tr-TR" altLang="tr-TR" sz="2400" dirty="0">
              <a:latin typeface="Times New Roman" pitchFamily="18" charset="0"/>
              <a:cs typeface="Times New Roman" pitchFamily="18" charset="0"/>
            </a:endParaRPr>
          </a:p>
        </p:txBody>
      </p:sp>
      <p:sp>
        <p:nvSpPr>
          <p:cNvPr id="7"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252000" indent="457200">
              <a:spcBef>
                <a:spcPts val="0"/>
              </a:spcBef>
              <a:spcAft>
                <a:spcPts val="600"/>
              </a:spcAft>
            </a:pPr>
            <a:r>
              <a:rPr lang="tr-TR" altLang="tr-TR" sz="4000" b="1" dirty="0" smtClean="0">
                <a:solidFill>
                  <a:srgbClr val="C00000"/>
                </a:solidFill>
                <a:latin typeface="Times New Roman" pitchFamily="18" charset="0"/>
                <a:cs typeface="Times New Roman" pitchFamily="18" charset="0"/>
              </a:rPr>
              <a:t>HIZ VE NEM TAYİNİ</a:t>
            </a:r>
            <a:endParaRPr lang="en-US" altLang="tr-TR"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252000" indent="457200">
              <a:spcBef>
                <a:spcPts val="0"/>
              </a:spcBef>
              <a:spcAft>
                <a:spcPts val="600"/>
              </a:spcAft>
            </a:pPr>
            <a:r>
              <a:rPr lang="tr-TR" altLang="tr-TR" sz="4000" b="1" dirty="0" smtClean="0">
                <a:solidFill>
                  <a:srgbClr val="C00000"/>
                </a:solidFill>
                <a:latin typeface="Times New Roman" pitchFamily="18" charset="0"/>
                <a:cs typeface="Times New Roman" pitchFamily="18" charset="0"/>
              </a:rPr>
              <a:t>HIZ VE NEM TAYİNİ</a:t>
            </a:r>
            <a:endParaRPr lang="en-US" altLang="tr-TR" b="1" dirty="0" smtClean="0">
              <a:solidFill>
                <a:srgbClr val="C00000"/>
              </a:solidFill>
              <a:latin typeface="Times New Roman" pitchFamily="18" charset="0"/>
              <a:cs typeface="Times New Roman" pitchFamily="18" charset="0"/>
            </a:endParaRPr>
          </a:p>
        </p:txBody>
      </p:sp>
      <p:sp>
        <p:nvSpPr>
          <p:cNvPr id="4" name="3 Dikdörtgen"/>
          <p:cNvSpPr/>
          <p:nvPr/>
        </p:nvSpPr>
        <p:spPr>
          <a:xfrm>
            <a:off x="457200" y="1342994"/>
            <a:ext cx="8153400" cy="3724096"/>
          </a:xfrm>
          <a:prstGeom prst="rect">
            <a:avLst/>
          </a:prstGeom>
        </p:spPr>
        <p:txBody>
          <a:bodyPr wrap="square">
            <a:spAutoFit/>
          </a:bodyPr>
          <a:lstStyle/>
          <a:p>
            <a:pPr algn="just">
              <a:spcBef>
                <a:spcPts val="1200"/>
              </a:spcBef>
              <a:spcAft>
                <a:spcPts val="1200"/>
              </a:spcAft>
              <a:defRPr/>
            </a:pPr>
            <a:r>
              <a:rPr lang="tr-TR" sz="2800" dirty="0" smtClean="0">
                <a:latin typeface="Times New Roman" pitchFamily="18" charset="0"/>
                <a:cs typeface="Times New Roman" pitchFamily="18" charset="0"/>
              </a:rPr>
              <a:t>HIZ ÖLÇÜM STANDARTLARI</a:t>
            </a:r>
          </a:p>
          <a:p>
            <a:pPr algn="just">
              <a:spcBef>
                <a:spcPts val="1200"/>
              </a:spcBef>
              <a:spcAft>
                <a:spcPts val="1200"/>
              </a:spcAft>
              <a:defRPr/>
            </a:pPr>
            <a:endParaRPr lang="tr-TR" sz="2800" dirty="0" smtClean="0">
              <a:latin typeface="Times New Roman" pitchFamily="18" charset="0"/>
              <a:cs typeface="Times New Roman" pitchFamily="18" charset="0"/>
            </a:endParaRPr>
          </a:p>
          <a:p>
            <a:pPr fontAlgn="t"/>
            <a:r>
              <a:rPr lang="tr-TR" sz="2800" dirty="0" smtClean="0">
                <a:latin typeface="Times New Roman" pitchFamily="18" charset="0"/>
                <a:cs typeface="Times New Roman" pitchFamily="18" charset="0"/>
              </a:rPr>
              <a:t>TS ISO 10780 	</a:t>
            </a:r>
            <a:r>
              <a:rPr lang="pl-PL" sz="2800" dirty="0" smtClean="0">
                <a:latin typeface="Times New Roman" pitchFamily="18" charset="0"/>
                <a:cs typeface="Times New Roman" pitchFamily="18" charset="0"/>
              </a:rPr>
              <a:t>S Tipi Pitot Tüp ile</a:t>
            </a:r>
          </a:p>
          <a:p>
            <a:pPr fontAlgn="t"/>
            <a:r>
              <a:rPr lang="tr-TR" sz="2800" dirty="0" smtClean="0">
                <a:latin typeface="Times New Roman" pitchFamily="18" charset="0"/>
                <a:cs typeface="Times New Roman" pitchFamily="18" charset="0"/>
              </a:rPr>
              <a:t>TS ISO 10780	</a:t>
            </a:r>
            <a:r>
              <a:rPr lang="fi-FI" sz="2800" dirty="0" smtClean="0">
                <a:latin typeface="Times New Roman" pitchFamily="18" charset="0"/>
                <a:cs typeface="Times New Roman" pitchFamily="18" charset="0"/>
              </a:rPr>
              <a:t>L Tipi Pitot Tüp ile</a:t>
            </a:r>
          </a:p>
          <a:p>
            <a:pPr fontAlgn="t"/>
            <a:r>
              <a:rPr lang="tr-TR" sz="2800" dirty="0" smtClean="0">
                <a:latin typeface="Times New Roman" pitchFamily="18" charset="0"/>
                <a:cs typeface="Times New Roman" pitchFamily="18" charset="0"/>
              </a:rPr>
              <a:t>EPA 2			</a:t>
            </a:r>
            <a:r>
              <a:rPr lang="pl-PL" sz="2800" dirty="0" smtClean="0">
                <a:latin typeface="Times New Roman" pitchFamily="18" charset="0"/>
                <a:cs typeface="Times New Roman" pitchFamily="18" charset="0"/>
              </a:rPr>
              <a:t>S Tipi Pitot Tüp ile</a:t>
            </a:r>
          </a:p>
          <a:p>
            <a:pPr fontAlgn="t"/>
            <a:r>
              <a:rPr lang="tr-TR" sz="2800" dirty="0" smtClean="0">
                <a:latin typeface="Times New Roman" pitchFamily="18" charset="0"/>
                <a:cs typeface="Times New Roman" pitchFamily="18" charset="0"/>
              </a:rPr>
              <a:t>TS 3417		</a:t>
            </a:r>
            <a:r>
              <a:rPr lang="tr-TR" sz="2800" dirty="0" err="1" smtClean="0">
                <a:latin typeface="Times New Roman" pitchFamily="18" charset="0"/>
                <a:cs typeface="Times New Roman" pitchFamily="18" charset="0"/>
              </a:rPr>
              <a:t>Pitot</a:t>
            </a:r>
            <a:r>
              <a:rPr lang="tr-TR" sz="2800" dirty="0" smtClean="0">
                <a:latin typeface="Times New Roman" pitchFamily="18" charset="0"/>
                <a:cs typeface="Times New Roman" pitchFamily="18" charset="0"/>
              </a:rPr>
              <a:t> Tüpü ile</a:t>
            </a:r>
          </a:p>
          <a:p>
            <a:pPr algn="just">
              <a:spcBef>
                <a:spcPts val="1200"/>
              </a:spcBef>
              <a:spcAft>
                <a:spcPts val="1200"/>
              </a:spcAft>
              <a:defRPr/>
            </a:pPr>
            <a:endParaRPr lang="tr-TR"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176342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Başlık 1"/>
          <p:cNvSpPr>
            <a:spLocks noGrp="1"/>
          </p:cNvSpPr>
          <p:nvPr>
            <p:ph type="title"/>
          </p:nvPr>
        </p:nvSpPr>
        <p:spPr>
          <a:xfrm>
            <a:off x="428596" y="642918"/>
            <a:ext cx="8229600" cy="571504"/>
          </a:xfrm>
        </p:spPr>
        <p:txBody>
          <a:bodyPr/>
          <a:lstStyle/>
          <a:p>
            <a:r>
              <a:rPr lang="tr-TR" sz="2400" dirty="0" smtClean="0">
                <a:latin typeface="Times New Roman" pitchFamily="18" charset="0"/>
                <a:cs typeface="Times New Roman" pitchFamily="18" charset="0"/>
              </a:rPr>
              <a:t>NEM ÖLÇÜM STANDARTLARI</a:t>
            </a:r>
          </a:p>
        </p:txBody>
      </p:sp>
      <p:graphicFrame>
        <p:nvGraphicFramePr>
          <p:cNvPr id="5" name="İçerik Yer Tutucusu 4"/>
          <p:cNvGraphicFramePr>
            <a:graphicFrameLocks noGrp="1"/>
          </p:cNvGraphicFramePr>
          <p:nvPr>
            <p:ph idx="1"/>
          </p:nvPr>
        </p:nvGraphicFramePr>
        <p:xfrm>
          <a:off x="428596" y="1500174"/>
          <a:ext cx="8143932" cy="4714909"/>
        </p:xfrm>
        <a:graphic>
          <a:graphicData uri="http://schemas.openxmlformats.org/drawingml/2006/table">
            <a:tbl>
              <a:tblPr>
                <a:tableStyleId>{5C22544A-7EE6-4342-B048-85BDC9FD1C3A}</a:tableStyleId>
              </a:tblPr>
              <a:tblGrid>
                <a:gridCol w="2916880">
                  <a:extLst>
                    <a:ext uri="{9D8B030D-6E8A-4147-A177-3AD203B41FA5}">
                      <a16:colId xmlns:a16="http://schemas.microsoft.com/office/drawing/2014/main" val="20000"/>
                    </a:ext>
                  </a:extLst>
                </a:gridCol>
                <a:gridCol w="5227052">
                  <a:extLst>
                    <a:ext uri="{9D8B030D-6E8A-4147-A177-3AD203B41FA5}">
                      <a16:colId xmlns:a16="http://schemas.microsoft.com/office/drawing/2014/main" val="20001"/>
                    </a:ext>
                  </a:extLst>
                </a:gridCol>
              </a:tblGrid>
              <a:tr h="968817">
                <a:tc>
                  <a:txBody>
                    <a:bodyPr/>
                    <a:lstStyle/>
                    <a:p>
                      <a:pPr algn="l" fontAlgn="t"/>
                      <a:r>
                        <a:rPr lang="tr-TR" sz="2400" u="none" strike="noStrike" dirty="0" smtClean="0">
                          <a:effectLst/>
                          <a:latin typeface="+mn-lt"/>
                        </a:rPr>
                        <a:t>EPA </a:t>
                      </a:r>
                      <a:r>
                        <a:rPr lang="tr-TR" sz="2400" u="none" strike="noStrike" dirty="0">
                          <a:effectLst/>
                          <a:latin typeface="+mn-lt"/>
                        </a:rPr>
                        <a:t>4</a:t>
                      </a:r>
                      <a:endParaRPr lang="tr-TR" sz="2400" b="0" i="0" u="none" strike="noStrike" dirty="0">
                        <a:solidFill>
                          <a:srgbClr val="000000"/>
                        </a:solidFill>
                        <a:effectLst/>
                        <a:latin typeface="+mn-lt"/>
                      </a:endParaRPr>
                    </a:p>
                  </a:txBody>
                  <a:tcPr marL="3810" marR="3810" marT="3810" marB="0"/>
                </a:tc>
                <a:tc>
                  <a:txBody>
                    <a:bodyPr/>
                    <a:lstStyle/>
                    <a:p>
                      <a:pPr algn="l" fontAlgn="t"/>
                      <a:r>
                        <a:rPr lang="tr-TR" sz="2400" u="none" strike="noStrike" dirty="0" err="1" smtClean="0">
                          <a:effectLst/>
                          <a:latin typeface="+mn-lt"/>
                        </a:rPr>
                        <a:t>Gravimetrik</a:t>
                      </a:r>
                      <a:r>
                        <a:rPr lang="tr-TR" sz="2400" u="none" strike="noStrike" dirty="0" smtClean="0">
                          <a:effectLst/>
                          <a:latin typeface="+mn-lt"/>
                        </a:rPr>
                        <a:t> </a:t>
                      </a:r>
                      <a:r>
                        <a:rPr lang="tr-TR" sz="2400" u="none" strike="noStrike" dirty="0">
                          <a:effectLst/>
                          <a:latin typeface="+mn-lt"/>
                        </a:rPr>
                        <a:t>Metot</a:t>
                      </a:r>
                      <a:endParaRPr lang="tr-TR" sz="2400" b="0" i="0" u="none" strike="noStrike" dirty="0">
                        <a:solidFill>
                          <a:srgbClr val="000000"/>
                        </a:solidFill>
                        <a:effectLst/>
                        <a:latin typeface="+mn-lt"/>
                      </a:endParaRPr>
                    </a:p>
                  </a:txBody>
                  <a:tcPr marL="3810" marR="3810" marT="3810" marB="0"/>
                </a:tc>
                <a:extLst>
                  <a:ext uri="{0D108BD9-81ED-4DB2-BD59-A6C34878D82A}">
                    <a16:rowId xmlns:a16="http://schemas.microsoft.com/office/drawing/2014/main" val="10000"/>
                  </a:ext>
                </a:extLst>
              </a:tr>
              <a:tr h="904229">
                <a:tc>
                  <a:txBody>
                    <a:bodyPr/>
                    <a:lstStyle/>
                    <a:p>
                      <a:pPr algn="l" fontAlgn="t"/>
                      <a:r>
                        <a:rPr lang="tr-TR" sz="2400" u="none" strike="noStrike" dirty="0">
                          <a:effectLst/>
                          <a:latin typeface="+mn-lt"/>
                        </a:rPr>
                        <a:t>EN 14790</a:t>
                      </a:r>
                      <a:endParaRPr lang="tr-TR" sz="2400" b="0" i="0" u="none" strike="noStrike" dirty="0">
                        <a:solidFill>
                          <a:srgbClr val="000000"/>
                        </a:solidFill>
                        <a:effectLst/>
                        <a:latin typeface="+mn-lt"/>
                      </a:endParaRPr>
                    </a:p>
                  </a:txBody>
                  <a:tcPr marL="3810" marR="3810" marT="3810" marB="0"/>
                </a:tc>
                <a:tc>
                  <a:txBody>
                    <a:bodyPr/>
                    <a:lstStyle/>
                    <a:p>
                      <a:pPr algn="l" fontAlgn="t"/>
                      <a:r>
                        <a:rPr lang="tr-TR" sz="2400" u="none" strike="noStrike" dirty="0" err="1">
                          <a:effectLst/>
                          <a:latin typeface="+mn-lt"/>
                        </a:rPr>
                        <a:t>Gravimetrik</a:t>
                      </a:r>
                      <a:r>
                        <a:rPr lang="tr-TR" sz="2400" u="none" strike="noStrike" dirty="0">
                          <a:effectLst/>
                          <a:latin typeface="+mn-lt"/>
                        </a:rPr>
                        <a:t> Metot</a:t>
                      </a:r>
                      <a:endParaRPr lang="tr-TR" sz="2400" b="0" i="0" u="none" strike="noStrike" dirty="0">
                        <a:solidFill>
                          <a:srgbClr val="000000"/>
                        </a:solidFill>
                        <a:effectLst/>
                        <a:latin typeface="+mn-lt"/>
                      </a:endParaRPr>
                    </a:p>
                  </a:txBody>
                  <a:tcPr marL="3810" marR="3810" marT="3810" marB="0"/>
                </a:tc>
                <a:extLst>
                  <a:ext uri="{0D108BD9-81ED-4DB2-BD59-A6C34878D82A}">
                    <a16:rowId xmlns:a16="http://schemas.microsoft.com/office/drawing/2014/main" val="10001"/>
                  </a:ext>
                </a:extLst>
              </a:tr>
              <a:tr h="968817">
                <a:tc>
                  <a:txBody>
                    <a:bodyPr/>
                    <a:lstStyle/>
                    <a:p>
                      <a:pPr algn="l" fontAlgn="t"/>
                      <a:r>
                        <a:rPr lang="tr-TR" sz="2400" u="none" strike="noStrike" dirty="0">
                          <a:effectLst/>
                          <a:latin typeface="+mn-lt"/>
                        </a:rPr>
                        <a:t>İşletme İçi Metot</a:t>
                      </a:r>
                      <a:endParaRPr lang="tr-TR" sz="2400" b="0" i="0" u="none" strike="noStrike" dirty="0">
                        <a:solidFill>
                          <a:srgbClr val="000000"/>
                        </a:solidFill>
                        <a:effectLst/>
                        <a:latin typeface="+mn-lt"/>
                      </a:endParaRPr>
                    </a:p>
                  </a:txBody>
                  <a:tcPr marL="3810" marR="3810" marT="3810" marB="0"/>
                </a:tc>
                <a:tc>
                  <a:txBody>
                    <a:bodyPr/>
                    <a:lstStyle/>
                    <a:p>
                      <a:pPr algn="l" fontAlgn="t"/>
                      <a:r>
                        <a:rPr lang="tr-TR" sz="2400" u="none" strike="noStrike" dirty="0">
                          <a:effectLst/>
                          <a:latin typeface="+mn-lt"/>
                        </a:rPr>
                        <a:t>Dijital </a:t>
                      </a:r>
                      <a:r>
                        <a:rPr lang="tr-TR" sz="2400" u="none" strike="noStrike" dirty="0" err="1">
                          <a:effectLst/>
                          <a:latin typeface="+mn-lt"/>
                        </a:rPr>
                        <a:t>Sensör</a:t>
                      </a:r>
                      <a:r>
                        <a:rPr lang="tr-TR" sz="2400" u="none" strike="noStrike" dirty="0">
                          <a:effectLst/>
                          <a:latin typeface="+mn-lt"/>
                        </a:rPr>
                        <a:t> İle (≤180 C)</a:t>
                      </a:r>
                      <a:endParaRPr lang="tr-TR" sz="2400" b="0" i="0" u="none" strike="noStrike" dirty="0">
                        <a:solidFill>
                          <a:srgbClr val="000000"/>
                        </a:solidFill>
                        <a:effectLst/>
                        <a:latin typeface="+mn-lt"/>
                      </a:endParaRPr>
                    </a:p>
                  </a:txBody>
                  <a:tcPr marL="3810" marR="3810" marT="3810" marB="0"/>
                </a:tc>
                <a:extLst>
                  <a:ext uri="{0D108BD9-81ED-4DB2-BD59-A6C34878D82A}">
                    <a16:rowId xmlns:a16="http://schemas.microsoft.com/office/drawing/2014/main" val="10002"/>
                  </a:ext>
                </a:extLst>
              </a:tr>
              <a:tr h="968817">
                <a:tc>
                  <a:txBody>
                    <a:bodyPr/>
                    <a:lstStyle/>
                    <a:p>
                      <a:pPr algn="l" fontAlgn="t"/>
                      <a:r>
                        <a:rPr lang="tr-TR" sz="2400" u="none" strike="noStrike">
                          <a:effectLst/>
                          <a:latin typeface="+mn-lt"/>
                        </a:rPr>
                        <a:t>İşletme İçi Metot</a:t>
                      </a:r>
                      <a:endParaRPr lang="tr-TR" sz="2400" b="0" i="0" u="none" strike="noStrike">
                        <a:solidFill>
                          <a:srgbClr val="000000"/>
                        </a:solidFill>
                        <a:effectLst/>
                        <a:latin typeface="+mn-lt"/>
                      </a:endParaRPr>
                    </a:p>
                  </a:txBody>
                  <a:tcPr marL="3810" marR="3810" marT="3810" marB="0"/>
                </a:tc>
                <a:tc>
                  <a:txBody>
                    <a:bodyPr/>
                    <a:lstStyle/>
                    <a:p>
                      <a:pPr algn="l" fontAlgn="t"/>
                      <a:r>
                        <a:rPr lang="tr-TR" sz="2400" u="none" strike="noStrike" dirty="0">
                          <a:effectLst/>
                          <a:latin typeface="+mn-lt"/>
                        </a:rPr>
                        <a:t>Yaş – Kuru Termometre Metodu (≤ 100 C)</a:t>
                      </a:r>
                      <a:endParaRPr lang="tr-TR" sz="2400" b="0" i="0" u="none" strike="noStrike" dirty="0">
                        <a:solidFill>
                          <a:srgbClr val="000000"/>
                        </a:solidFill>
                        <a:effectLst/>
                        <a:latin typeface="+mn-lt"/>
                      </a:endParaRPr>
                    </a:p>
                  </a:txBody>
                  <a:tcPr marL="3810" marR="3810" marT="3810" marB="0"/>
                </a:tc>
                <a:extLst>
                  <a:ext uri="{0D108BD9-81ED-4DB2-BD59-A6C34878D82A}">
                    <a16:rowId xmlns:a16="http://schemas.microsoft.com/office/drawing/2014/main" val="10003"/>
                  </a:ext>
                </a:extLst>
              </a:tr>
              <a:tr h="904229">
                <a:tc>
                  <a:txBody>
                    <a:bodyPr/>
                    <a:lstStyle/>
                    <a:p>
                      <a:pPr algn="l" fontAlgn="t"/>
                      <a:r>
                        <a:rPr lang="tr-TR" sz="2400" u="none" strike="noStrike">
                          <a:effectLst/>
                          <a:latin typeface="+mn-lt"/>
                        </a:rPr>
                        <a:t>TGN M22</a:t>
                      </a:r>
                      <a:endParaRPr lang="tr-TR" sz="2400" b="0" i="0" u="none" strike="noStrike">
                        <a:solidFill>
                          <a:srgbClr val="000000"/>
                        </a:solidFill>
                        <a:effectLst/>
                        <a:latin typeface="+mn-lt"/>
                      </a:endParaRPr>
                    </a:p>
                  </a:txBody>
                  <a:tcPr marL="3810" marR="3810" marT="3810" marB="0"/>
                </a:tc>
                <a:tc>
                  <a:txBody>
                    <a:bodyPr/>
                    <a:lstStyle/>
                    <a:p>
                      <a:pPr algn="l" fontAlgn="t"/>
                      <a:r>
                        <a:rPr lang="tr-TR" sz="2400" u="none" strike="noStrike" dirty="0">
                          <a:effectLst/>
                          <a:latin typeface="+mn-lt"/>
                        </a:rPr>
                        <a:t>FTIR Spektroskopi Metodu</a:t>
                      </a:r>
                      <a:endParaRPr lang="tr-TR" sz="2400" b="0" i="0" u="none" strike="noStrike" dirty="0">
                        <a:solidFill>
                          <a:srgbClr val="000000"/>
                        </a:solidFill>
                        <a:effectLst/>
                        <a:latin typeface="+mn-lt"/>
                      </a:endParaRPr>
                    </a:p>
                  </a:txBody>
                  <a:tcPr marL="3810" marR="3810" marT="3810" marB="0"/>
                </a:tc>
                <a:extLst>
                  <a:ext uri="{0D108BD9-81ED-4DB2-BD59-A6C34878D82A}">
                    <a16:rowId xmlns:a16="http://schemas.microsoft.com/office/drawing/2014/main" val="10004"/>
                  </a:ext>
                </a:extLst>
              </a:tr>
            </a:tbl>
          </a:graphicData>
        </a:graphic>
      </p:graphicFrame>
      <p:sp>
        <p:nvSpPr>
          <p:cNvPr id="4"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252000" indent="457200">
              <a:spcBef>
                <a:spcPts val="0"/>
              </a:spcBef>
              <a:spcAft>
                <a:spcPts val="600"/>
              </a:spcAft>
            </a:pPr>
            <a:r>
              <a:rPr lang="tr-TR" altLang="tr-TR" sz="4000" b="1" dirty="0" smtClean="0">
                <a:solidFill>
                  <a:srgbClr val="C00000"/>
                </a:solidFill>
                <a:latin typeface="Times New Roman" pitchFamily="18" charset="0"/>
                <a:cs typeface="Times New Roman" pitchFamily="18" charset="0"/>
              </a:rPr>
              <a:t>HIZ VE NEM TAYİNİ</a:t>
            </a:r>
            <a:endParaRPr lang="en-US" altLang="tr-TR" b="1" dirty="0" smtClean="0">
              <a:solidFill>
                <a:srgbClr val="C0000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ikdörtgen 1"/>
          <p:cNvSpPr>
            <a:spLocks noChangeArrowheads="1"/>
          </p:cNvSpPr>
          <p:nvPr/>
        </p:nvSpPr>
        <p:spPr bwMode="auto">
          <a:xfrm>
            <a:off x="357158" y="1071546"/>
            <a:ext cx="8501122" cy="5139869"/>
          </a:xfrm>
          <a:prstGeom prst="rect">
            <a:avLst/>
          </a:prstGeom>
          <a:noFill/>
          <a:ln w="9525">
            <a:noFill/>
            <a:miter lim="800000"/>
            <a:headEnd/>
            <a:tailEnd/>
          </a:ln>
        </p:spPr>
        <p:txBody>
          <a:bodyPr wrap="square">
            <a:spAutoFit/>
          </a:bodyPr>
          <a:lstStyle/>
          <a:p>
            <a:pPr algn="just">
              <a:spcBef>
                <a:spcPts val="600"/>
              </a:spcBef>
              <a:spcAft>
                <a:spcPts val="600"/>
              </a:spcAft>
            </a:pPr>
            <a:r>
              <a:rPr lang="tr-TR" altLang="tr-TR" sz="2400" b="1" dirty="0">
                <a:latin typeface="Times New Roman" pitchFamily="18" charset="0"/>
                <a:cs typeface="Times New Roman" pitchFamily="18" charset="0"/>
              </a:rPr>
              <a:t>Prensip: </a:t>
            </a:r>
            <a:r>
              <a:rPr lang="tr-TR" altLang="tr-TR" sz="2400" dirty="0">
                <a:latin typeface="Times New Roman" pitchFamily="18" charset="0"/>
                <a:cs typeface="Times New Roman" pitchFamily="18" charset="0"/>
              </a:rPr>
              <a:t>Bir gaz numunesi kaynaktan sabit hızla elde edilir; örnekleme akımından nem alınır ve hacimsel ya da ağırlıksal olarak saptanır.</a:t>
            </a:r>
          </a:p>
          <a:p>
            <a:pPr algn="just">
              <a:spcBef>
                <a:spcPts val="600"/>
              </a:spcBef>
              <a:spcAft>
                <a:spcPts val="600"/>
              </a:spcAft>
            </a:pPr>
            <a:r>
              <a:rPr lang="tr-TR" altLang="tr-TR" sz="2400" b="1" dirty="0" smtClean="0">
                <a:latin typeface="Times New Roman" pitchFamily="18" charset="0"/>
                <a:cs typeface="Times New Roman" pitchFamily="18" charset="0"/>
              </a:rPr>
              <a:t>Nem </a:t>
            </a:r>
            <a:r>
              <a:rPr lang="tr-TR" altLang="tr-TR" sz="2400" b="1" dirty="0">
                <a:latin typeface="Times New Roman" pitchFamily="18" charset="0"/>
                <a:cs typeface="Times New Roman" pitchFamily="18" charset="0"/>
              </a:rPr>
              <a:t>ölçümü neden yapılır. </a:t>
            </a:r>
            <a:r>
              <a:rPr lang="tr-TR" altLang="tr-TR" sz="2400" dirty="0">
                <a:latin typeface="Times New Roman" pitchFamily="18" charset="0"/>
                <a:cs typeface="Times New Roman" pitchFamily="18" charset="0"/>
              </a:rPr>
              <a:t>Bacadan gaz olarak atılan kirleticilerinin konsantrasyon ve kütlesel debi değerlerinin tespit edilebilmesi için baca gazı nem miktarının bilinmesi  gerekmektedir</a:t>
            </a:r>
          </a:p>
          <a:p>
            <a:pPr algn="just">
              <a:spcBef>
                <a:spcPts val="600"/>
              </a:spcBef>
              <a:spcAft>
                <a:spcPts val="600"/>
              </a:spcAft>
            </a:pPr>
            <a:r>
              <a:rPr lang="tr-TR" altLang="tr-TR" sz="2400" dirty="0" smtClean="0">
                <a:latin typeface="Times New Roman" pitchFamily="18" charset="0"/>
                <a:cs typeface="Times New Roman" pitchFamily="18" charset="0"/>
              </a:rPr>
              <a:t>EPA </a:t>
            </a:r>
            <a:r>
              <a:rPr lang="tr-TR" altLang="tr-TR" sz="2400" dirty="0">
                <a:latin typeface="Times New Roman" pitchFamily="18" charset="0"/>
                <a:cs typeface="Times New Roman" pitchFamily="18" charset="0"/>
              </a:rPr>
              <a:t>Metot 4 iki faklı prosedür içermektedir.</a:t>
            </a:r>
          </a:p>
          <a:p>
            <a:pPr algn="just">
              <a:spcBef>
                <a:spcPts val="600"/>
              </a:spcBef>
              <a:spcAft>
                <a:spcPts val="600"/>
              </a:spcAft>
            </a:pPr>
            <a:r>
              <a:rPr lang="tr-TR" altLang="tr-TR" sz="2400" b="1" dirty="0">
                <a:latin typeface="Times New Roman" pitchFamily="18" charset="0"/>
                <a:cs typeface="Times New Roman" pitchFamily="18" charset="0"/>
              </a:rPr>
              <a:t>Referans Metot;</a:t>
            </a:r>
            <a:r>
              <a:rPr lang="tr-TR" altLang="tr-TR" sz="2400" dirty="0">
                <a:latin typeface="Times New Roman" pitchFamily="18" charset="0"/>
                <a:cs typeface="Times New Roman" pitchFamily="18" charset="0"/>
              </a:rPr>
              <a:t> Nem içeriğinin doğru saptamaları için (emisyon verisini hesaplamak için gerekli olanlar gibi) kullanılır.</a:t>
            </a:r>
          </a:p>
          <a:p>
            <a:pPr algn="just">
              <a:spcBef>
                <a:spcPts val="600"/>
              </a:spcBef>
              <a:spcAft>
                <a:spcPts val="600"/>
              </a:spcAft>
            </a:pPr>
            <a:r>
              <a:rPr lang="tr-TR" altLang="tr-TR" sz="2400" b="1" dirty="0">
                <a:latin typeface="Times New Roman" pitchFamily="18" charset="0"/>
                <a:cs typeface="Times New Roman" pitchFamily="18" charset="0"/>
              </a:rPr>
              <a:t>Yaklaşım Metodu; </a:t>
            </a:r>
            <a:r>
              <a:rPr lang="tr-TR" altLang="tr-TR" sz="2400" dirty="0">
                <a:latin typeface="Times New Roman" pitchFamily="18" charset="0"/>
                <a:cs typeface="Times New Roman" pitchFamily="18" charset="0"/>
              </a:rPr>
              <a:t>Bir kirletici emisyon ölçümü yapılmadan önce </a:t>
            </a:r>
            <a:r>
              <a:rPr lang="tr-TR" altLang="tr-TR" sz="2400" dirty="0" err="1">
                <a:latin typeface="Times New Roman" pitchFamily="18" charset="0"/>
                <a:cs typeface="Times New Roman" pitchFamily="18" charset="0"/>
              </a:rPr>
              <a:t>izokinetik</a:t>
            </a:r>
            <a:r>
              <a:rPr lang="tr-TR" altLang="tr-TR" sz="2400" dirty="0">
                <a:latin typeface="Times New Roman" pitchFamily="18" charset="0"/>
                <a:cs typeface="Times New Roman" pitchFamily="18" charset="0"/>
              </a:rPr>
              <a:t> örnekleme hızlarını ayarlamaya yardım etmek için nem yüzdesini tahmini olarak verir.</a:t>
            </a:r>
          </a:p>
        </p:txBody>
      </p:sp>
      <p:sp>
        <p:nvSpPr>
          <p:cNvPr id="3"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252000" indent="457200">
              <a:spcBef>
                <a:spcPts val="0"/>
              </a:spcBef>
              <a:spcAft>
                <a:spcPts val="600"/>
              </a:spcAft>
            </a:pPr>
            <a:r>
              <a:rPr lang="tr-TR" altLang="tr-TR" sz="4000" b="1" dirty="0" smtClean="0">
                <a:solidFill>
                  <a:srgbClr val="C00000"/>
                </a:solidFill>
                <a:latin typeface="Times New Roman" pitchFamily="18" charset="0"/>
                <a:cs typeface="Times New Roman" pitchFamily="18" charset="0"/>
              </a:rPr>
              <a:t>HIZ VE NEM TAYİNİ</a:t>
            </a:r>
            <a:endParaRPr lang="en-US" altLang="tr-TR" b="1" dirty="0" smtClean="0">
              <a:solidFill>
                <a:srgbClr val="C00000"/>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90600" y="1350963"/>
            <a:ext cx="7162800" cy="3416300"/>
          </a:xfrm>
          <a:prstGeom prst="rect">
            <a:avLst/>
          </a:prstGeom>
        </p:spPr>
        <p:txBody>
          <a:bodyPr>
            <a:spAutoFit/>
          </a:bodyPr>
          <a:lstStyle/>
          <a:p>
            <a:pPr algn="just">
              <a:defRPr/>
            </a:pPr>
            <a:r>
              <a:rPr lang="tr-TR" sz="2400" b="1" dirty="0">
                <a:solidFill>
                  <a:srgbClr val="000000"/>
                </a:solidFill>
                <a:latin typeface="Times New Roman" pitchFamily="18" charset="0"/>
                <a:cs typeface="Times New Roman" pitchFamily="18" charset="0"/>
              </a:rPr>
              <a:t>Referans Yöntem İçin Gerekli Ekipman ve Gereçler;</a:t>
            </a:r>
          </a:p>
          <a:p>
            <a:pPr marL="457200" indent="-457200" algn="just">
              <a:buFontTx/>
              <a:buAutoNum type="arabicPeriod"/>
              <a:defRPr/>
            </a:pPr>
            <a:endParaRPr lang="tr-TR" sz="2400" dirty="0">
              <a:solidFill>
                <a:srgbClr val="000000"/>
              </a:solidFill>
              <a:latin typeface="Times New Roman" pitchFamily="18" charset="0"/>
              <a:cs typeface="Times New Roman" pitchFamily="18" charset="0"/>
            </a:endParaRPr>
          </a:p>
          <a:p>
            <a:pPr marL="457200" indent="-457200" algn="just">
              <a:buFontTx/>
              <a:buAutoNum type="arabicPeriod"/>
              <a:defRPr/>
            </a:pPr>
            <a:r>
              <a:rPr lang="tr-TR" sz="2400" dirty="0">
                <a:solidFill>
                  <a:srgbClr val="000000"/>
                </a:solidFill>
                <a:latin typeface="Times New Roman" pitchFamily="18" charset="0"/>
                <a:cs typeface="Times New Roman" pitchFamily="18" charset="0"/>
              </a:rPr>
              <a:t>Isıtılmış ve bir parçacık filtresi ile donatılmış, paslanmaz çelik veya cam </a:t>
            </a:r>
            <a:r>
              <a:rPr lang="tr-TR" sz="2400" dirty="0" err="1">
                <a:solidFill>
                  <a:srgbClr val="000000"/>
                </a:solidFill>
                <a:latin typeface="Times New Roman" pitchFamily="18" charset="0"/>
                <a:cs typeface="Times New Roman" pitchFamily="18" charset="0"/>
              </a:rPr>
              <a:t>prob</a:t>
            </a:r>
            <a:endParaRPr lang="tr-TR" sz="2400" dirty="0">
              <a:solidFill>
                <a:srgbClr val="000000"/>
              </a:solidFill>
              <a:latin typeface="Times New Roman" pitchFamily="18" charset="0"/>
              <a:cs typeface="Times New Roman" pitchFamily="18" charset="0"/>
            </a:endParaRPr>
          </a:p>
          <a:p>
            <a:pPr marL="457200" indent="-457200" algn="just">
              <a:buFontTx/>
              <a:buAutoNum type="arabicPeriod"/>
              <a:defRPr/>
            </a:pPr>
            <a:r>
              <a:rPr lang="tr-TR" sz="2400" dirty="0" err="1">
                <a:solidFill>
                  <a:srgbClr val="000000"/>
                </a:solidFill>
                <a:latin typeface="Times New Roman" pitchFamily="18" charset="0"/>
                <a:cs typeface="Times New Roman" pitchFamily="18" charset="0"/>
              </a:rPr>
              <a:t>Kondenser</a:t>
            </a:r>
            <a:endParaRPr lang="tr-TR" sz="2400" dirty="0">
              <a:solidFill>
                <a:srgbClr val="000000"/>
              </a:solidFill>
              <a:latin typeface="Times New Roman" pitchFamily="18" charset="0"/>
              <a:cs typeface="Times New Roman" pitchFamily="18" charset="0"/>
            </a:endParaRPr>
          </a:p>
          <a:p>
            <a:pPr marL="457200" indent="-457200" algn="just">
              <a:buFontTx/>
              <a:buAutoNum type="arabicPeriod"/>
              <a:defRPr/>
            </a:pPr>
            <a:r>
              <a:rPr lang="tr-TR" sz="2400" dirty="0">
                <a:solidFill>
                  <a:srgbClr val="000000"/>
                </a:solidFill>
                <a:latin typeface="Times New Roman" pitchFamily="18" charset="0"/>
                <a:cs typeface="Times New Roman" pitchFamily="18" charset="0"/>
              </a:rPr>
              <a:t>Soğutma sistemi</a:t>
            </a:r>
          </a:p>
          <a:p>
            <a:pPr marL="457200" indent="-457200" algn="just">
              <a:buFontTx/>
              <a:buAutoNum type="arabicPeriod"/>
              <a:defRPr/>
            </a:pPr>
            <a:r>
              <a:rPr lang="tr-TR" sz="2400" dirty="0">
                <a:solidFill>
                  <a:srgbClr val="000000"/>
                </a:solidFill>
                <a:latin typeface="Times New Roman" pitchFamily="18" charset="0"/>
                <a:cs typeface="Times New Roman" pitchFamily="18" charset="0"/>
              </a:rPr>
              <a:t>Gaz akış hızını ve örneklenen gaz hacmini ölçen sistem</a:t>
            </a:r>
          </a:p>
          <a:p>
            <a:pPr marL="457200" indent="-457200" algn="just">
              <a:buFontTx/>
              <a:buAutoNum type="arabicPeriod"/>
              <a:defRPr/>
            </a:pPr>
            <a:r>
              <a:rPr lang="tr-TR" sz="2400" dirty="0">
                <a:solidFill>
                  <a:srgbClr val="000000"/>
                </a:solidFill>
                <a:latin typeface="Times New Roman" pitchFamily="18" charset="0"/>
                <a:cs typeface="Times New Roman" pitchFamily="18" charset="0"/>
              </a:rPr>
              <a:t>Barometre ve dereceli silindir ve/veya terazi</a:t>
            </a:r>
          </a:p>
        </p:txBody>
      </p:sp>
      <p:sp>
        <p:nvSpPr>
          <p:cNvPr id="3"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252000" indent="457200">
              <a:spcBef>
                <a:spcPts val="0"/>
              </a:spcBef>
              <a:spcAft>
                <a:spcPts val="600"/>
              </a:spcAft>
            </a:pPr>
            <a:r>
              <a:rPr lang="tr-TR" altLang="tr-TR" sz="4000" b="1" dirty="0" smtClean="0">
                <a:solidFill>
                  <a:srgbClr val="C00000"/>
                </a:solidFill>
                <a:latin typeface="Times New Roman" pitchFamily="18" charset="0"/>
                <a:cs typeface="Times New Roman" pitchFamily="18" charset="0"/>
              </a:rPr>
              <a:t>HIZ VE NEM TAYİNİ</a:t>
            </a:r>
            <a:endParaRPr lang="en-US" altLang="tr-TR"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533400" y="685800"/>
            <a:ext cx="8077200" cy="5257800"/>
          </a:xfrm>
          <a:prstGeom prst="rect">
            <a:avLst/>
          </a:prstGeom>
          <a:noFill/>
          <a:ln w="9525">
            <a:noFill/>
            <a:miter lim="800000"/>
            <a:headEnd/>
            <a:tailEnd/>
          </a:ln>
          <a:effectLst/>
        </p:spPr>
      </p:pic>
      <p:sp>
        <p:nvSpPr>
          <p:cNvPr id="3"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252000" indent="457200">
              <a:spcBef>
                <a:spcPts val="0"/>
              </a:spcBef>
              <a:spcAft>
                <a:spcPts val="600"/>
              </a:spcAft>
            </a:pPr>
            <a:r>
              <a:rPr lang="tr-TR" altLang="tr-TR" sz="4000" b="1" dirty="0" smtClean="0">
                <a:solidFill>
                  <a:srgbClr val="C00000"/>
                </a:solidFill>
                <a:latin typeface="Times New Roman" pitchFamily="18" charset="0"/>
                <a:cs typeface="Times New Roman" pitchFamily="18" charset="0"/>
              </a:rPr>
              <a:t>HIZ VE NEM TAYİNİ</a:t>
            </a:r>
            <a:endParaRPr lang="en-US" altLang="tr-TR"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85750" y="857232"/>
            <a:ext cx="8501092" cy="6000768"/>
          </a:xfrm>
          <a:prstGeom prst="rect">
            <a:avLst/>
          </a:prstGeom>
          <a:noFill/>
          <a:ln w="9525">
            <a:noFill/>
            <a:miter lim="800000"/>
            <a:headEnd/>
            <a:tailEnd/>
          </a:ln>
          <a:effectLst/>
        </p:spPr>
      </p:pic>
      <p:sp>
        <p:nvSpPr>
          <p:cNvPr id="3"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252000" indent="457200">
              <a:spcBef>
                <a:spcPts val="0"/>
              </a:spcBef>
              <a:spcAft>
                <a:spcPts val="600"/>
              </a:spcAft>
            </a:pPr>
            <a:r>
              <a:rPr lang="tr-TR" altLang="tr-TR" sz="4000" b="1" dirty="0" smtClean="0">
                <a:solidFill>
                  <a:srgbClr val="C00000"/>
                </a:solidFill>
                <a:latin typeface="Times New Roman" pitchFamily="18" charset="0"/>
                <a:cs typeface="Times New Roman" pitchFamily="18" charset="0"/>
              </a:rPr>
              <a:t>HIZ VE NEM TAYİNİ</a:t>
            </a:r>
            <a:endParaRPr lang="en-US" altLang="tr-TR"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5720" y="1142984"/>
            <a:ext cx="8643998" cy="5293757"/>
          </a:xfrm>
          <a:prstGeom prst="rect">
            <a:avLst/>
          </a:prstGeom>
        </p:spPr>
        <p:txBody>
          <a:bodyPr wrap="square">
            <a:spAutoFit/>
          </a:bodyPr>
          <a:lstStyle/>
          <a:p>
            <a:pPr algn="just">
              <a:spcBef>
                <a:spcPts val="600"/>
              </a:spcBef>
              <a:spcAft>
                <a:spcPts val="600"/>
              </a:spcAft>
              <a:defRPr/>
            </a:pPr>
            <a:r>
              <a:rPr lang="tr-TR" sz="2400" b="1" dirty="0">
                <a:latin typeface="Times New Roman" panose="02020603050405020304" pitchFamily="18" charset="0"/>
                <a:cs typeface="Times New Roman" panose="02020603050405020304" pitchFamily="18" charset="0"/>
              </a:rPr>
              <a:t>Örnekleme:</a:t>
            </a:r>
          </a:p>
          <a:p>
            <a:pPr marL="342900" indent="-342900" algn="just">
              <a:spcBef>
                <a:spcPts val="600"/>
              </a:spcBef>
              <a:spcAft>
                <a:spcPts val="600"/>
              </a:spcAft>
              <a:buFont typeface="Wingdings" panose="05000000000000000000" pitchFamily="2" charset="2"/>
              <a:buChar char="Ø"/>
              <a:defRPr/>
            </a:pPr>
            <a:r>
              <a:rPr lang="tr-TR" sz="2400" dirty="0">
                <a:latin typeface="Times New Roman" panose="02020603050405020304" pitchFamily="18" charset="0"/>
                <a:cs typeface="Times New Roman" panose="02020603050405020304" pitchFamily="18" charset="0"/>
              </a:rPr>
              <a:t>İlk 2 </a:t>
            </a:r>
            <a:r>
              <a:rPr lang="tr-TR" sz="2400" dirty="0" err="1">
                <a:latin typeface="Times New Roman" panose="02020603050405020304" pitchFamily="18" charset="0"/>
                <a:cs typeface="Times New Roman" panose="02020603050405020304" pitchFamily="18" charset="0"/>
              </a:rPr>
              <a:t>impingera</a:t>
            </a:r>
            <a:r>
              <a:rPr lang="tr-TR" sz="2400" dirty="0">
                <a:latin typeface="Times New Roman" panose="02020603050405020304" pitchFamily="18" charset="0"/>
                <a:cs typeface="Times New Roman" panose="02020603050405020304" pitchFamily="18" charset="0"/>
              </a:rPr>
              <a:t> 100 ml saf su koyulur ve her ikisi de 0.5 gr hassasiyetinde bir teraziyle tartılır. 3.impinger boş bırakılır ve 4. </a:t>
            </a:r>
            <a:r>
              <a:rPr lang="tr-TR" sz="2400" dirty="0" err="1">
                <a:latin typeface="Times New Roman" panose="02020603050405020304" pitchFamily="18" charset="0"/>
                <a:cs typeface="Times New Roman" panose="02020603050405020304" pitchFamily="18" charset="0"/>
              </a:rPr>
              <a:t>impingera</a:t>
            </a:r>
            <a:r>
              <a:rPr lang="tr-TR" sz="2400" dirty="0">
                <a:latin typeface="Times New Roman" panose="02020603050405020304" pitchFamily="18" charset="0"/>
                <a:cs typeface="Times New Roman" panose="02020603050405020304" pitchFamily="18" charset="0"/>
              </a:rPr>
              <a:t> 200 gr silika jel konularak ağırlığı tartılır. </a:t>
            </a:r>
          </a:p>
          <a:p>
            <a:pPr marL="342900" indent="-342900" algn="just">
              <a:spcBef>
                <a:spcPts val="600"/>
              </a:spcBef>
              <a:spcAft>
                <a:spcPts val="600"/>
              </a:spcAft>
              <a:buFont typeface="Wingdings" panose="05000000000000000000" pitchFamily="2" charset="2"/>
              <a:buChar char="Ø"/>
              <a:defRPr/>
            </a:pPr>
            <a:r>
              <a:rPr lang="tr-TR" sz="2400" dirty="0" err="1">
                <a:latin typeface="Times New Roman" panose="02020603050405020304" pitchFamily="18" charset="0"/>
                <a:cs typeface="Times New Roman" panose="02020603050405020304" pitchFamily="18" charset="0"/>
              </a:rPr>
              <a:t>Prob</a:t>
            </a:r>
            <a:r>
              <a:rPr lang="tr-TR" sz="2400" dirty="0">
                <a:latin typeface="Times New Roman" panose="02020603050405020304" pitchFamily="18" charset="0"/>
                <a:cs typeface="Times New Roman" panose="02020603050405020304" pitchFamily="18" charset="0"/>
              </a:rPr>
              <a:t> ve filtre tutucunun sıcaklığı 120 °C’ye ısıtılır.</a:t>
            </a:r>
          </a:p>
          <a:p>
            <a:pPr marL="342900" indent="-342900" algn="just">
              <a:spcBef>
                <a:spcPts val="600"/>
              </a:spcBef>
              <a:spcAft>
                <a:spcPts val="600"/>
              </a:spcAft>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Baca </a:t>
            </a:r>
            <a:r>
              <a:rPr lang="tr-TR" sz="2400" dirty="0">
                <a:latin typeface="Times New Roman" panose="02020603050405020304" pitchFamily="18" charset="0"/>
                <a:cs typeface="Times New Roman" panose="02020603050405020304" pitchFamily="18" charset="0"/>
              </a:rPr>
              <a:t>içerisindeki örnekleme noktaları EPA Metot 1’e göre belirlenir.</a:t>
            </a:r>
          </a:p>
          <a:p>
            <a:pPr marL="342900" indent="-342900" algn="just">
              <a:spcBef>
                <a:spcPts val="600"/>
              </a:spcBef>
              <a:spcAft>
                <a:spcPts val="600"/>
              </a:spcAft>
              <a:buFont typeface="Wingdings" panose="05000000000000000000" pitchFamily="2" charset="2"/>
              <a:buChar char="Ø"/>
              <a:defRPr/>
            </a:pPr>
            <a:r>
              <a:rPr lang="tr-TR" sz="2400" dirty="0">
                <a:latin typeface="Times New Roman" panose="02020603050405020304" pitchFamily="18" charset="0"/>
                <a:cs typeface="Times New Roman" panose="02020603050405020304" pitchFamily="18" charset="0"/>
              </a:rPr>
              <a:t>21 </a:t>
            </a:r>
            <a:r>
              <a:rPr lang="tr-TR" sz="2400" dirty="0" err="1">
                <a:latin typeface="Times New Roman" panose="02020603050405020304" pitchFamily="18" charset="0"/>
                <a:cs typeface="Times New Roman" panose="02020603050405020304" pitchFamily="18" charset="0"/>
              </a:rPr>
              <a:t>lt</a:t>
            </a:r>
            <a:r>
              <a:rPr lang="tr-TR" sz="2400" dirty="0">
                <a:latin typeface="Times New Roman" panose="02020603050405020304" pitchFamily="18" charset="0"/>
                <a:cs typeface="Times New Roman" panose="02020603050405020304" pitchFamily="18" charset="0"/>
              </a:rPr>
              <a:t>/</a:t>
            </a:r>
            <a:r>
              <a:rPr lang="tr-TR" sz="2400" dirty="0" err="1">
                <a:latin typeface="Times New Roman" panose="02020603050405020304" pitchFamily="18" charset="0"/>
                <a:cs typeface="Times New Roman" panose="02020603050405020304" pitchFamily="18" charset="0"/>
              </a:rPr>
              <a:t>dak’yı</a:t>
            </a:r>
            <a:r>
              <a:rPr lang="tr-TR" sz="2400" dirty="0">
                <a:latin typeface="Times New Roman" panose="02020603050405020304" pitchFamily="18" charset="0"/>
                <a:cs typeface="Times New Roman" panose="02020603050405020304" pitchFamily="18" charset="0"/>
              </a:rPr>
              <a:t> geçmeyecek bir akış hızında en az 600 </a:t>
            </a:r>
            <a:r>
              <a:rPr lang="tr-TR" sz="2400" dirty="0" err="1">
                <a:latin typeface="Times New Roman" panose="02020603050405020304" pitchFamily="18" charset="0"/>
                <a:cs typeface="Times New Roman" panose="02020603050405020304" pitchFamily="18" charset="0"/>
              </a:rPr>
              <a:t>lt</a:t>
            </a:r>
            <a:r>
              <a:rPr lang="tr-TR" sz="2400" dirty="0">
                <a:latin typeface="Times New Roman" panose="02020603050405020304" pitchFamily="18" charset="0"/>
                <a:cs typeface="Times New Roman" panose="02020603050405020304" pitchFamily="18" charset="0"/>
              </a:rPr>
              <a:t> örnek toplanır.</a:t>
            </a:r>
          </a:p>
          <a:p>
            <a:pPr marL="342900" indent="-342900" algn="just">
              <a:spcBef>
                <a:spcPts val="600"/>
              </a:spcBef>
              <a:spcAft>
                <a:spcPts val="600"/>
              </a:spcAft>
              <a:buFont typeface="Wingdings" panose="05000000000000000000" pitchFamily="2" charset="2"/>
              <a:buChar char="Ø"/>
              <a:defRPr/>
            </a:pPr>
            <a:r>
              <a:rPr lang="tr-TR" sz="2400" dirty="0">
                <a:latin typeface="Times New Roman" panose="02020603050405020304" pitchFamily="18" charset="0"/>
                <a:cs typeface="Times New Roman" panose="02020603050405020304" pitchFamily="18" charset="0"/>
              </a:rPr>
              <a:t>Örnekleme süresi boyunca silika jel çıkışındaki sıcaklığın 20 °C’yi geçmemesi sağlanacak şekilde buz takviyesi yapılır ve gerekirse </a:t>
            </a:r>
            <a:r>
              <a:rPr lang="tr-TR" sz="2400" dirty="0">
                <a:solidFill>
                  <a:srgbClr val="FF0000"/>
                </a:solidFill>
                <a:latin typeface="Times New Roman" panose="02020603050405020304" pitchFamily="18" charset="0"/>
                <a:cs typeface="Times New Roman" panose="02020603050405020304" pitchFamily="18" charset="0"/>
              </a:rPr>
              <a:t>tuz </a:t>
            </a:r>
            <a:r>
              <a:rPr lang="tr-TR" sz="2400" dirty="0">
                <a:latin typeface="Times New Roman" panose="02020603050405020304" pitchFamily="18" charset="0"/>
                <a:cs typeface="Times New Roman" panose="02020603050405020304" pitchFamily="18" charset="0"/>
              </a:rPr>
              <a:t>takviyesi yapılır.</a:t>
            </a:r>
          </a:p>
        </p:txBody>
      </p:sp>
      <p:sp>
        <p:nvSpPr>
          <p:cNvPr id="3"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252000" indent="457200">
              <a:spcBef>
                <a:spcPts val="0"/>
              </a:spcBef>
              <a:spcAft>
                <a:spcPts val="600"/>
              </a:spcAft>
            </a:pPr>
            <a:r>
              <a:rPr lang="tr-TR" altLang="tr-TR" sz="4000" b="1" dirty="0" smtClean="0">
                <a:solidFill>
                  <a:srgbClr val="C00000"/>
                </a:solidFill>
                <a:latin typeface="Times New Roman" pitchFamily="18" charset="0"/>
                <a:cs typeface="Times New Roman" pitchFamily="18" charset="0"/>
              </a:rPr>
              <a:t>HIZ VE NEM TAYİNİ</a:t>
            </a:r>
            <a:endParaRPr lang="en-US" altLang="tr-TR"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ikdörtgen 5"/>
          <p:cNvSpPr>
            <a:spLocks noChangeArrowheads="1"/>
          </p:cNvSpPr>
          <p:nvPr/>
        </p:nvSpPr>
        <p:spPr bwMode="auto">
          <a:xfrm>
            <a:off x="357158" y="857232"/>
            <a:ext cx="8429684"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ts val="600"/>
              </a:spcBef>
              <a:spcAft>
                <a:spcPts val="600"/>
              </a:spcAft>
              <a:buFontTx/>
              <a:buNone/>
              <a:defRPr/>
            </a:pPr>
            <a:r>
              <a:rPr lang="tr-TR" altLang="tr-TR" sz="2400" b="1" dirty="0" smtClean="0">
                <a:latin typeface="Times New Roman" pitchFamily="18" charset="0"/>
                <a:cs typeface="Times New Roman" pitchFamily="18" charset="0"/>
              </a:rPr>
              <a:t>Bu yöntemde dikkat edilmesi gereken hususlar; </a:t>
            </a:r>
          </a:p>
          <a:p>
            <a:pPr marL="342900" indent="-342900" algn="just" eaLnBrk="1" hangingPunct="1">
              <a:spcBef>
                <a:spcPts val="600"/>
              </a:spcBef>
              <a:spcAft>
                <a:spcPts val="600"/>
              </a:spcAft>
              <a:buFont typeface="Wingdings" panose="05000000000000000000" pitchFamily="2" charset="2"/>
              <a:buChar char="Ø"/>
              <a:defRPr/>
            </a:pPr>
            <a:r>
              <a:rPr lang="tr-TR" altLang="tr-TR" sz="2400" dirty="0" smtClean="0">
                <a:latin typeface="Times New Roman" pitchFamily="18" charset="0"/>
                <a:cs typeface="Times New Roman" pitchFamily="18" charset="0"/>
              </a:rPr>
              <a:t>En önemli konu örnekleme zincirinde kullanılan hortumda ve bağlantı ekipmanlarında </a:t>
            </a:r>
            <a:r>
              <a:rPr lang="tr-TR" altLang="tr-TR" sz="2400" dirty="0" err="1" smtClean="0">
                <a:latin typeface="Times New Roman" pitchFamily="18" charset="0"/>
                <a:cs typeface="Times New Roman" pitchFamily="18" charset="0"/>
              </a:rPr>
              <a:t>yoğuşmanın</a:t>
            </a:r>
            <a:r>
              <a:rPr lang="tr-TR" altLang="tr-TR" sz="2400" dirty="0" smtClean="0">
                <a:latin typeface="Times New Roman" pitchFamily="18" charset="0"/>
                <a:cs typeface="Times New Roman" pitchFamily="18" charset="0"/>
              </a:rPr>
              <a:t> olmamasıdır. </a:t>
            </a:r>
          </a:p>
          <a:p>
            <a:pPr marL="342900" indent="-342900" algn="just" eaLnBrk="1" hangingPunct="1">
              <a:spcBef>
                <a:spcPts val="600"/>
              </a:spcBef>
              <a:spcAft>
                <a:spcPts val="600"/>
              </a:spcAft>
              <a:buFont typeface="Wingdings" panose="05000000000000000000" pitchFamily="2" charset="2"/>
              <a:buChar char="Ø"/>
              <a:defRPr/>
            </a:pPr>
            <a:r>
              <a:rPr lang="tr-TR" altLang="tr-TR" sz="2400" dirty="0" smtClean="0">
                <a:latin typeface="Times New Roman" pitchFamily="18" charset="0"/>
                <a:cs typeface="Times New Roman" pitchFamily="18" charset="0"/>
              </a:rPr>
              <a:t>Dikkat edilmesi gereken ikinci konu ise nemli baca gazının içerisindeki partikül maddenin alınmasıdır. Bu nedenle partikül maddenin tutulması için filtre kartuşu kullanılır. Ancak partikül madde alınırken </a:t>
            </a:r>
            <a:r>
              <a:rPr lang="tr-TR" altLang="tr-TR" sz="2400" dirty="0" err="1" smtClean="0">
                <a:latin typeface="Times New Roman" pitchFamily="18" charset="0"/>
                <a:cs typeface="Times New Roman" pitchFamily="18" charset="0"/>
              </a:rPr>
              <a:t>yoğuşmanın</a:t>
            </a:r>
            <a:r>
              <a:rPr lang="tr-TR" altLang="tr-TR" sz="2400" dirty="0" smtClean="0">
                <a:latin typeface="Times New Roman" pitchFamily="18" charset="0"/>
                <a:cs typeface="Times New Roman" pitchFamily="18" charset="0"/>
              </a:rPr>
              <a:t> engellenmesi gerekmektedir. Bu nedenle filtre kartuşu bacanın içerisinde olacak şekilde dizayn edilmelidir. Eğer bu yapılamıyor ise ya filtre kartuşu ısıtılmalı ya da ısıtmalı </a:t>
            </a:r>
            <a:r>
              <a:rPr lang="tr-TR" altLang="tr-TR" sz="2400" dirty="0" err="1" smtClean="0">
                <a:latin typeface="Times New Roman" pitchFamily="18" charset="0"/>
                <a:cs typeface="Times New Roman" pitchFamily="18" charset="0"/>
              </a:rPr>
              <a:t>proba</a:t>
            </a:r>
            <a:r>
              <a:rPr lang="tr-TR" altLang="tr-TR" sz="2400" dirty="0" smtClean="0">
                <a:latin typeface="Times New Roman" pitchFamily="18" charset="0"/>
                <a:cs typeface="Times New Roman" pitchFamily="18" charset="0"/>
              </a:rPr>
              <a:t> çok yakın bir noktaya konulmalıdır. </a:t>
            </a:r>
          </a:p>
          <a:p>
            <a:pPr marL="342900" indent="-342900" algn="just" eaLnBrk="1" hangingPunct="1">
              <a:spcBef>
                <a:spcPts val="600"/>
              </a:spcBef>
              <a:spcAft>
                <a:spcPts val="600"/>
              </a:spcAft>
              <a:buFont typeface="Wingdings" panose="05000000000000000000" pitchFamily="2" charset="2"/>
              <a:buChar char="Ø"/>
              <a:defRPr/>
            </a:pPr>
            <a:r>
              <a:rPr lang="tr-TR" altLang="tr-TR" sz="2400" dirty="0" smtClean="0">
                <a:latin typeface="Times New Roman" pitchFamily="18" charset="0"/>
                <a:cs typeface="Times New Roman" pitchFamily="18" charset="0"/>
              </a:rPr>
              <a:t>Isıtmalı </a:t>
            </a:r>
            <a:r>
              <a:rPr lang="tr-TR" altLang="tr-TR" sz="2400" dirty="0" err="1" smtClean="0">
                <a:latin typeface="Times New Roman" pitchFamily="18" charset="0"/>
                <a:cs typeface="Times New Roman" pitchFamily="18" charset="0"/>
              </a:rPr>
              <a:t>prob</a:t>
            </a:r>
            <a:r>
              <a:rPr lang="tr-TR" altLang="tr-TR" sz="2400" dirty="0" smtClean="0">
                <a:latin typeface="Times New Roman" pitchFamily="18" charset="0"/>
                <a:cs typeface="Times New Roman" pitchFamily="18" charset="0"/>
              </a:rPr>
              <a:t> 120 ºC’ye veya daha fazla  bir sıcaklığa ısıtılacak şekilde dizayn edilmelidir. Bu sayede nemin </a:t>
            </a:r>
            <a:r>
              <a:rPr lang="tr-TR" altLang="tr-TR" sz="2400" dirty="0" err="1" smtClean="0">
                <a:latin typeface="Times New Roman" pitchFamily="18" charset="0"/>
                <a:cs typeface="Times New Roman" pitchFamily="18" charset="0"/>
              </a:rPr>
              <a:t>probta</a:t>
            </a:r>
            <a:r>
              <a:rPr lang="tr-TR" altLang="tr-TR" sz="2400" dirty="0" smtClean="0">
                <a:latin typeface="Times New Roman" pitchFamily="18" charset="0"/>
                <a:cs typeface="Times New Roman" pitchFamily="18" charset="0"/>
              </a:rPr>
              <a:t> ve filtre kartuşunda </a:t>
            </a:r>
            <a:r>
              <a:rPr lang="tr-TR" altLang="tr-TR" sz="2400" dirty="0" err="1" smtClean="0">
                <a:latin typeface="Times New Roman" pitchFamily="18" charset="0"/>
                <a:cs typeface="Times New Roman" pitchFamily="18" charset="0"/>
              </a:rPr>
              <a:t>yoğuşması</a:t>
            </a:r>
            <a:r>
              <a:rPr lang="tr-TR" altLang="tr-TR" sz="2400" dirty="0" smtClean="0">
                <a:latin typeface="Times New Roman" pitchFamily="18" charset="0"/>
                <a:cs typeface="Times New Roman" pitchFamily="18" charset="0"/>
              </a:rPr>
              <a:t> engellenmiş olur.</a:t>
            </a:r>
          </a:p>
        </p:txBody>
      </p:sp>
      <p:sp>
        <p:nvSpPr>
          <p:cNvPr id="3"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252000" indent="457200">
              <a:spcBef>
                <a:spcPts val="0"/>
              </a:spcBef>
              <a:spcAft>
                <a:spcPts val="600"/>
              </a:spcAft>
            </a:pPr>
            <a:r>
              <a:rPr lang="tr-TR" altLang="tr-TR" sz="4000" b="1" dirty="0" smtClean="0">
                <a:solidFill>
                  <a:srgbClr val="C00000"/>
                </a:solidFill>
                <a:latin typeface="Times New Roman" pitchFamily="18" charset="0"/>
                <a:cs typeface="Times New Roman" pitchFamily="18" charset="0"/>
              </a:rPr>
              <a:t>HIZ VE NEM TAYİNİ</a:t>
            </a:r>
            <a:endParaRPr lang="en-US" altLang="tr-TR"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ikdörtgen 1"/>
          <p:cNvSpPr>
            <a:spLocks noChangeArrowheads="1"/>
          </p:cNvSpPr>
          <p:nvPr/>
        </p:nvSpPr>
        <p:spPr bwMode="auto">
          <a:xfrm>
            <a:off x="214282" y="857232"/>
            <a:ext cx="8643998" cy="1200329"/>
          </a:xfrm>
          <a:prstGeom prst="rect">
            <a:avLst/>
          </a:prstGeom>
          <a:noFill/>
          <a:ln w="9525">
            <a:noFill/>
            <a:miter lim="800000"/>
            <a:headEnd/>
            <a:tailEnd/>
          </a:ln>
        </p:spPr>
        <p:txBody>
          <a:bodyPr wrap="square">
            <a:spAutoFit/>
          </a:bodyPr>
          <a:lstStyle/>
          <a:p>
            <a:pPr algn="just"/>
            <a:r>
              <a:rPr lang="tr-TR" altLang="tr-TR" sz="2400" b="1" dirty="0">
                <a:solidFill>
                  <a:srgbClr val="000000"/>
                </a:solidFill>
                <a:latin typeface="Times New Roman" pitchFamily="18" charset="0"/>
                <a:cs typeface="Times New Roman" pitchFamily="18" charset="0"/>
              </a:rPr>
              <a:t>Hesaplama: </a:t>
            </a:r>
            <a:r>
              <a:rPr lang="tr-TR" altLang="tr-TR" sz="2400" dirty="0">
                <a:solidFill>
                  <a:srgbClr val="000000"/>
                </a:solidFill>
                <a:latin typeface="Times New Roman" pitchFamily="18" charset="0"/>
                <a:cs typeface="Times New Roman" pitchFamily="18" charset="0"/>
              </a:rPr>
              <a:t>Örnekleme sonrası </a:t>
            </a:r>
            <a:r>
              <a:rPr lang="tr-TR" altLang="tr-TR" sz="2400" dirty="0" err="1">
                <a:solidFill>
                  <a:srgbClr val="000000"/>
                </a:solidFill>
                <a:latin typeface="Times New Roman" pitchFamily="18" charset="0"/>
                <a:cs typeface="Times New Roman" pitchFamily="18" charset="0"/>
              </a:rPr>
              <a:t>impingerlerde</a:t>
            </a:r>
            <a:r>
              <a:rPr lang="tr-TR" altLang="tr-TR" sz="2400" dirty="0">
                <a:solidFill>
                  <a:srgbClr val="000000"/>
                </a:solidFill>
                <a:latin typeface="Times New Roman" pitchFamily="18" charset="0"/>
                <a:cs typeface="Times New Roman" pitchFamily="18" charset="0"/>
              </a:rPr>
              <a:t> biriken su miktarı tespit edildikten sonra aşağıdaki formüller kullanılarak nem muhtevası hesaplanır</a:t>
            </a:r>
            <a:r>
              <a:rPr lang="tr-TR" altLang="tr-TR" sz="2400" dirty="0" smtClean="0">
                <a:solidFill>
                  <a:srgbClr val="000000"/>
                </a:solidFill>
                <a:latin typeface="Times New Roman" pitchFamily="18" charset="0"/>
                <a:cs typeface="Times New Roman" pitchFamily="18" charset="0"/>
              </a:rPr>
              <a:t>.</a:t>
            </a:r>
            <a:endParaRPr lang="tr-TR" altLang="tr-TR" sz="2400" dirty="0">
              <a:solidFill>
                <a:srgbClr val="000000"/>
              </a:solidFill>
              <a:latin typeface="Times New Roman" pitchFamily="18" charset="0"/>
              <a:cs typeface="Times New Roman" pitchFamily="18" charset="0"/>
            </a:endParaRPr>
          </a:p>
        </p:txBody>
      </p:sp>
      <p:sp>
        <p:nvSpPr>
          <p:cNvPr id="3"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252000" indent="457200">
              <a:spcBef>
                <a:spcPts val="0"/>
              </a:spcBef>
              <a:spcAft>
                <a:spcPts val="600"/>
              </a:spcAft>
            </a:pPr>
            <a:r>
              <a:rPr lang="tr-TR" altLang="tr-TR" sz="4000" b="1" dirty="0" smtClean="0">
                <a:solidFill>
                  <a:srgbClr val="C00000"/>
                </a:solidFill>
                <a:latin typeface="Times New Roman" pitchFamily="18" charset="0"/>
                <a:cs typeface="Times New Roman" pitchFamily="18" charset="0"/>
              </a:rPr>
              <a:t>HIZ VE NEM TAYİNİ</a:t>
            </a:r>
            <a:endParaRPr lang="en-US" altLang="tr-TR" b="1" dirty="0" smtClean="0">
              <a:solidFill>
                <a:srgbClr val="C0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srcRect/>
          <a:stretch>
            <a:fillRect/>
          </a:stretch>
        </p:blipFill>
        <p:spPr bwMode="auto">
          <a:xfrm>
            <a:off x="500034" y="2571744"/>
            <a:ext cx="4857784" cy="2189001"/>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500034" y="4857760"/>
            <a:ext cx="4429156" cy="562433"/>
          </a:xfrm>
          <a:prstGeom prst="rect">
            <a:avLst/>
          </a:prstGeom>
          <a:noFill/>
          <a:ln w="9525">
            <a:noFill/>
            <a:miter lim="800000"/>
            <a:headEnd/>
            <a:tailEnd/>
          </a:ln>
          <a:effectLst/>
        </p:spPr>
      </p:pic>
      <p:sp>
        <p:nvSpPr>
          <p:cNvPr id="6" name="5 Dikdörtgen"/>
          <p:cNvSpPr/>
          <p:nvPr/>
        </p:nvSpPr>
        <p:spPr>
          <a:xfrm>
            <a:off x="357158" y="2000240"/>
            <a:ext cx="6072230" cy="461665"/>
          </a:xfrm>
          <a:prstGeom prst="rect">
            <a:avLst/>
          </a:prstGeom>
        </p:spPr>
        <p:txBody>
          <a:bodyPr wrap="square">
            <a:spAutoFit/>
          </a:bodyPr>
          <a:lstStyle/>
          <a:p>
            <a:pPr algn="just"/>
            <a:r>
              <a:rPr lang="tr-TR" altLang="tr-TR" sz="2400" b="1" dirty="0" smtClean="0">
                <a:solidFill>
                  <a:srgbClr val="000000"/>
                </a:solidFill>
                <a:latin typeface="Times New Roman" pitchFamily="18" charset="0"/>
                <a:cs typeface="Times New Roman" pitchFamily="18" charset="0"/>
              </a:rPr>
              <a:t>Yoğunlaşan Su Buharı Hacmi:</a:t>
            </a:r>
            <a:endParaRPr lang="tr-TR" altLang="tr-TR" sz="2400" b="1" dirty="0">
              <a:solidFill>
                <a:srgbClr val="000000"/>
              </a:solidFill>
              <a:latin typeface="Times New Roman" pitchFamily="18" charset="0"/>
              <a:cs typeface="Times New Roman" pitchFamily="18" charset="0"/>
            </a:endParaRPr>
          </a:p>
        </p:txBody>
      </p:sp>
      <p:sp>
        <p:nvSpPr>
          <p:cNvPr id="7" name="6 Dikdörtgen"/>
          <p:cNvSpPr/>
          <p:nvPr/>
        </p:nvSpPr>
        <p:spPr>
          <a:xfrm>
            <a:off x="500034" y="5572140"/>
            <a:ext cx="7358114" cy="1200329"/>
          </a:xfrm>
          <a:prstGeom prst="rect">
            <a:avLst/>
          </a:prstGeom>
        </p:spPr>
        <p:txBody>
          <a:bodyPr wrap="square">
            <a:spAutoFit/>
          </a:bodyPr>
          <a:lstStyle/>
          <a:p>
            <a:pPr algn="just"/>
            <a:r>
              <a:rPr lang="tr-TR" altLang="tr-TR" sz="2400" dirty="0" smtClean="0">
                <a:solidFill>
                  <a:srgbClr val="000000"/>
                </a:solidFill>
                <a:latin typeface="Times New Roman" pitchFamily="18" charset="0"/>
                <a:cs typeface="Times New Roman" pitchFamily="18" charset="0"/>
              </a:rPr>
              <a:t>V(</a:t>
            </a:r>
            <a:r>
              <a:rPr lang="tr-TR" altLang="tr-TR" sz="2400" dirty="0" err="1" smtClean="0">
                <a:solidFill>
                  <a:srgbClr val="000000"/>
                </a:solidFill>
                <a:latin typeface="Times New Roman" pitchFamily="18" charset="0"/>
                <a:cs typeface="Times New Roman" pitchFamily="18" charset="0"/>
              </a:rPr>
              <a:t>wc</a:t>
            </a:r>
            <a:r>
              <a:rPr lang="tr-TR" altLang="tr-TR" sz="2400" dirty="0" smtClean="0">
                <a:solidFill>
                  <a:srgbClr val="000000"/>
                </a:solidFill>
                <a:latin typeface="Times New Roman" pitchFamily="18" charset="0"/>
                <a:cs typeface="Times New Roman" pitchFamily="18" charset="0"/>
              </a:rPr>
              <a:t>)(</a:t>
            </a:r>
            <a:r>
              <a:rPr lang="tr-TR" altLang="tr-TR" sz="2400" dirty="0" err="1" smtClean="0">
                <a:solidFill>
                  <a:srgbClr val="000000"/>
                </a:solidFill>
                <a:latin typeface="Times New Roman" pitchFamily="18" charset="0"/>
                <a:cs typeface="Times New Roman" pitchFamily="18" charset="0"/>
              </a:rPr>
              <a:t>std</a:t>
            </a:r>
            <a:r>
              <a:rPr lang="tr-TR" altLang="tr-TR" sz="2400" dirty="0" smtClean="0">
                <a:solidFill>
                  <a:srgbClr val="000000"/>
                </a:solidFill>
                <a:latin typeface="Times New Roman" pitchFamily="18" charset="0"/>
                <a:cs typeface="Times New Roman" pitchFamily="18" charset="0"/>
              </a:rPr>
              <a:t>): Yoğunlaşan su buharı hacmi,m</a:t>
            </a:r>
            <a:r>
              <a:rPr lang="tr-TR" altLang="tr-TR" sz="2400" baseline="30000" dirty="0" smtClean="0">
                <a:solidFill>
                  <a:srgbClr val="000000"/>
                </a:solidFill>
                <a:latin typeface="Times New Roman" pitchFamily="18" charset="0"/>
                <a:cs typeface="Times New Roman" pitchFamily="18" charset="0"/>
              </a:rPr>
              <a:t>3</a:t>
            </a:r>
            <a:r>
              <a:rPr lang="tr-TR" altLang="tr-TR" sz="2400" dirty="0" smtClean="0">
                <a:solidFill>
                  <a:srgbClr val="000000"/>
                </a:solidFill>
                <a:latin typeface="Times New Roman" pitchFamily="18" charset="0"/>
                <a:cs typeface="Times New Roman" pitchFamily="18" charset="0"/>
              </a:rPr>
              <a:t> </a:t>
            </a:r>
          </a:p>
          <a:p>
            <a:pPr algn="just"/>
            <a:r>
              <a:rPr lang="tr-TR" altLang="tr-TR" sz="2400" dirty="0" err="1" smtClean="0">
                <a:solidFill>
                  <a:srgbClr val="000000"/>
                </a:solidFill>
                <a:latin typeface="+mn-lt"/>
                <a:cs typeface="Times New Roman" pitchFamily="18" charset="0"/>
              </a:rPr>
              <a:t>Vf</a:t>
            </a:r>
            <a:r>
              <a:rPr lang="tr-TR" altLang="tr-TR" sz="2400" dirty="0" smtClean="0">
                <a:solidFill>
                  <a:srgbClr val="000000"/>
                </a:solidFill>
                <a:latin typeface="+mn-lt"/>
                <a:cs typeface="Times New Roman" pitchFamily="18" charset="0"/>
              </a:rPr>
              <a:t>: </a:t>
            </a:r>
            <a:r>
              <a:rPr lang="tr-TR" altLang="tr-TR" sz="2400" dirty="0" err="1" smtClean="0">
                <a:solidFill>
                  <a:srgbClr val="000000"/>
                </a:solidFill>
                <a:latin typeface="+mn-lt"/>
                <a:cs typeface="Times New Roman" pitchFamily="18" charset="0"/>
              </a:rPr>
              <a:t>İmpingerlerdeki</a:t>
            </a:r>
            <a:r>
              <a:rPr lang="tr-TR" altLang="tr-TR" sz="2400" dirty="0" smtClean="0">
                <a:solidFill>
                  <a:srgbClr val="000000"/>
                </a:solidFill>
                <a:latin typeface="+mn-lt"/>
                <a:cs typeface="Times New Roman" pitchFamily="18" charset="0"/>
              </a:rPr>
              <a:t> son hacim (ml)</a:t>
            </a:r>
          </a:p>
          <a:p>
            <a:pPr algn="just"/>
            <a:r>
              <a:rPr lang="tr-TR" altLang="tr-TR" sz="2400" dirty="0" err="1" smtClean="0">
                <a:solidFill>
                  <a:srgbClr val="000000"/>
                </a:solidFill>
                <a:latin typeface="+mn-lt"/>
                <a:cs typeface="Times New Roman" pitchFamily="18" charset="0"/>
              </a:rPr>
              <a:t>Vi</a:t>
            </a:r>
            <a:r>
              <a:rPr lang="tr-TR" altLang="tr-TR" sz="2400" dirty="0" smtClean="0">
                <a:solidFill>
                  <a:srgbClr val="000000"/>
                </a:solidFill>
                <a:latin typeface="+mn-lt"/>
                <a:cs typeface="Times New Roman" pitchFamily="18" charset="0"/>
              </a:rPr>
              <a:t>: </a:t>
            </a:r>
            <a:r>
              <a:rPr lang="tr-TR" altLang="tr-TR" sz="2400" dirty="0" err="1" smtClean="0">
                <a:solidFill>
                  <a:srgbClr val="000000"/>
                </a:solidFill>
                <a:latin typeface="+mn-lt"/>
                <a:cs typeface="Times New Roman" pitchFamily="18" charset="0"/>
              </a:rPr>
              <a:t>İmpingerlerdeki</a:t>
            </a:r>
            <a:r>
              <a:rPr lang="tr-TR" altLang="tr-TR" sz="2400" dirty="0" smtClean="0">
                <a:solidFill>
                  <a:srgbClr val="000000"/>
                </a:solidFill>
                <a:latin typeface="+mn-lt"/>
                <a:cs typeface="Times New Roman" pitchFamily="18" charset="0"/>
              </a:rPr>
              <a:t> ilk hacim (ml)</a:t>
            </a:r>
            <a:endParaRPr lang="tr-TR" altLang="tr-TR" sz="2400" dirty="0">
              <a:solidFill>
                <a:srgbClr val="000000"/>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252000" indent="457200">
              <a:spcBef>
                <a:spcPts val="0"/>
              </a:spcBef>
              <a:spcAft>
                <a:spcPts val="600"/>
              </a:spcAft>
            </a:pPr>
            <a:r>
              <a:rPr lang="tr-TR" altLang="tr-TR" sz="4000" b="1" dirty="0" smtClean="0">
                <a:solidFill>
                  <a:srgbClr val="C00000"/>
                </a:solidFill>
                <a:latin typeface="Times New Roman" pitchFamily="18" charset="0"/>
                <a:cs typeface="Times New Roman" pitchFamily="18" charset="0"/>
              </a:rPr>
              <a:t>HIZ VE NEM TAYİNİ</a:t>
            </a:r>
            <a:endParaRPr lang="en-US" altLang="tr-TR" b="1" dirty="0" smtClean="0">
              <a:solidFill>
                <a:srgbClr val="C00000"/>
              </a:solidFill>
              <a:latin typeface="Times New Roman" pitchFamily="18" charset="0"/>
              <a:cs typeface="Times New Roman" pitchFamily="18" charset="0"/>
            </a:endParaRPr>
          </a:p>
        </p:txBody>
      </p:sp>
      <p:sp>
        <p:nvSpPr>
          <p:cNvPr id="7" name="6 Dikdörtgen"/>
          <p:cNvSpPr/>
          <p:nvPr/>
        </p:nvSpPr>
        <p:spPr>
          <a:xfrm>
            <a:off x="285720" y="857232"/>
            <a:ext cx="4475712" cy="461665"/>
          </a:xfrm>
          <a:prstGeom prst="rect">
            <a:avLst/>
          </a:prstGeom>
        </p:spPr>
        <p:txBody>
          <a:bodyPr wrap="none">
            <a:spAutoFit/>
          </a:bodyPr>
          <a:lstStyle/>
          <a:p>
            <a:pPr algn="just"/>
            <a:r>
              <a:rPr lang="tr-TR" altLang="tr-TR" sz="2400" b="1" dirty="0" smtClean="0">
                <a:solidFill>
                  <a:srgbClr val="000000"/>
                </a:solidFill>
                <a:latin typeface="Times New Roman" pitchFamily="18" charset="0"/>
                <a:cs typeface="Times New Roman" pitchFamily="18" charset="0"/>
              </a:rPr>
              <a:t>Silika Jelde Toplanan Su Hacmi:</a:t>
            </a:r>
            <a:endParaRPr lang="tr-TR" altLang="tr-TR" sz="2400" b="1" dirty="0">
              <a:solidFill>
                <a:srgbClr val="00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srcRect/>
          <a:stretch>
            <a:fillRect/>
          </a:stretch>
        </p:blipFill>
        <p:spPr bwMode="auto">
          <a:xfrm>
            <a:off x="428596" y="1285860"/>
            <a:ext cx="5143536" cy="2301891"/>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500034" y="3714752"/>
            <a:ext cx="3722296" cy="785818"/>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a:srcRect/>
          <a:stretch>
            <a:fillRect/>
          </a:stretch>
        </p:blipFill>
        <p:spPr bwMode="auto">
          <a:xfrm>
            <a:off x="500034" y="4572008"/>
            <a:ext cx="4357718" cy="571504"/>
          </a:xfrm>
          <a:prstGeom prst="rect">
            <a:avLst/>
          </a:prstGeom>
          <a:noFill/>
          <a:ln w="9525">
            <a:noFill/>
            <a:miter lim="800000"/>
            <a:headEnd/>
            <a:tailEnd/>
          </a:ln>
          <a:effectLst/>
        </p:spPr>
      </p:pic>
      <p:sp>
        <p:nvSpPr>
          <p:cNvPr id="11" name="10 Dikdörtgen"/>
          <p:cNvSpPr/>
          <p:nvPr/>
        </p:nvSpPr>
        <p:spPr>
          <a:xfrm>
            <a:off x="500034" y="5214950"/>
            <a:ext cx="8072494" cy="1200329"/>
          </a:xfrm>
          <a:prstGeom prst="rect">
            <a:avLst/>
          </a:prstGeom>
        </p:spPr>
        <p:txBody>
          <a:bodyPr wrap="square">
            <a:spAutoFit/>
          </a:bodyPr>
          <a:lstStyle/>
          <a:p>
            <a:pPr algn="just"/>
            <a:r>
              <a:rPr lang="tr-TR" altLang="tr-TR" sz="2400" dirty="0" err="1" smtClean="0">
                <a:solidFill>
                  <a:srgbClr val="000000"/>
                </a:solidFill>
                <a:latin typeface="Times New Roman" pitchFamily="18" charset="0"/>
                <a:cs typeface="Times New Roman" pitchFamily="18" charset="0"/>
              </a:rPr>
              <a:t>Vwsg</a:t>
            </a:r>
            <a:r>
              <a:rPr lang="tr-TR" altLang="tr-TR" sz="2400" dirty="0" smtClean="0">
                <a:solidFill>
                  <a:srgbClr val="000000"/>
                </a:solidFill>
                <a:latin typeface="Times New Roman" pitchFamily="18" charset="0"/>
                <a:cs typeface="Times New Roman" pitchFamily="18" charset="0"/>
              </a:rPr>
              <a:t>(</a:t>
            </a:r>
            <a:r>
              <a:rPr lang="tr-TR" altLang="tr-TR" sz="2400" dirty="0" err="1" smtClean="0">
                <a:solidFill>
                  <a:srgbClr val="000000"/>
                </a:solidFill>
                <a:latin typeface="Times New Roman" pitchFamily="18" charset="0"/>
                <a:cs typeface="Times New Roman" pitchFamily="18" charset="0"/>
              </a:rPr>
              <a:t>std</a:t>
            </a:r>
            <a:r>
              <a:rPr lang="tr-TR" altLang="tr-TR" sz="2400" dirty="0" smtClean="0">
                <a:solidFill>
                  <a:srgbClr val="000000"/>
                </a:solidFill>
                <a:latin typeface="Times New Roman" pitchFamily="18" charset="0"/>
                <a:cs typeface="Times New Roman" pitchFamily="18" charset="0"/>
              </a:rPr>
              <a:t>): </a:t>
            </a:r>
            <a:r>
              <a:rPr lang="tr-TR" altLang="tr-TR" sz="2400" dirty="0" err="1" smtClean="0">
                <a:solidFill>
                  <a:srgbClr val="000000"/>
                </a:solidFill>
                <a:latin typeface="Times New Roman" pitchFamily="18" charset="0"/>
                <a:cs typeface="Times New Roman" pitchFamily="18" charset="0"/>
              </a:rPr>
              <a:t>Silikajelde</a:t>
            </a:r>
            <a:r>
              <a:rPr lang="tr-TR" altLang="tr-TR" sz="2400" dirty="0" smtClean="0">
                <a:solidFill>
                  <a:srgbClr val="000000"/>
                </a:solidFill>
                <a:latin typeface="Times New Roman" pitchFamily="18" charset="0"/>
                <a:cs typeface="Times New Roman" pitchFamily="18" charset="0"/>
              </a:rPr>
              <a:t> toplanan su hacmi, m</a:t>
            </a:r>
            <a:r>
              <a:rPr lang="tr-TR" altLang="tr-TR" sz="2400" baseline="30000" dirty="0" smtClean="0">
                <a:solidFill>
                  <a:srgbClr val="000000"/>
                </a:solidFill>
                <a:latin typeface="Times New Roman" pitchFamily="18" charset="0"/>
                <a:cs typeface="Times New Roman" pitchFamily="18" charset="0"/>
              </a:rPr>
              <a:t>3</a:t>
            </a:r>
          </a:p>
          <a:p>
            <a:pPr algn="just"/>
            <a:r>
              <a:rPr lang="tr-TR" altLang="tr-TR" sz="2400" dirty="0" err="1" smtClean="0">
                <a:solidFill>
                  <a:srgbClr val="000000"/>
                </a:solidFill>
                <a:latin typeface="Times New Roman" pitchFamily="18" charset="0"/>
                <a:cs typeface="Times New Roman" pitchFamily="18" charset="0"/>
              </a:rPr>
              <a:t>Wf</a:t>
            </a:r>
            <a:r>
              <a:rPr lang="tr-TR" altLang="tr-TR" sz="2400" dirty="0" smtClean="0">
                <a:solidFill>
                  <a:srgbClr val="000000"/>
                </a:solidFill>
                <a:latin typeface="Times New Roman" pitchFamily="18" charset="0"/>
                <a:cs typeface="Times New Roman" pitchFamily="18" charset="0"/>
              </a:rPr>
              <a:t>: Son tartım(silika jel + </a:t>
            </a:r>
            <a:r>
              <a:rPr lang="tr-TR" altLang="tr-TR" sz="2400" dirty="0" err="1" smtClean="0">
                <a:solidFill>
                  <a:srgbClr val="000000"/>
                </a:solidFill>
                <a:latin typeface="Times New Roman" pitchFamily="18" charset="0"/>
                <a:cs typeface="Times New Roman" pitchFamily="18" charset="0"/>
              </a:rPr>
              <a:t>impinger</a:t>
            </a:r>
            <a:r>
              <a:rPr lang="tr-TR" altLang="tr-TR" sz="2400" dirty="0" smtClean="0">
                <a:solidFill>
                  <a:srgbClr val="000000"/>
                </a:solidFill>
                <a:latin typeface="Times New Roman" pitchFamily="18" charset="0"/>
                <a:cs typeface="Times New Roman" pitchFamily="18" charset="0"/>
              </a:rPr>
              <a:t>),g</a:t>
            </a:r>
          </a:p>
          <a:p>
            <a:pPr algn="just"/>
            <a:r>
              <a:rPr lang="tr-TR" altLang="tr-TR" sz="2400" dirty="0" err="1" smtClean="0">
                <a:solidFill>
                  <a:srgbClr val="000000"/>
                </a:solidFill>
                <a:latin typeface="Times New Roman" pitchFamily="18" charset="0"/>
                <a:cs typeface="Times New Roman" pitchFamily="18" charset="0"/>
              </a:rPr>
              <a:t>Wi</a:t>
            </a:r>
            <a:r>
              <a:rPr lang="tr-TR" altLang="tr-TR" sz="2400" dirty="0" smtClean="0">
                <a:solidFill>
                  <a:srgbClr val="000000"/>
                </a:solidFill>
                <a:latin typeface="Times New Roman" pitchFamily="18" charset="0"/>
                <a:cs typeface="Times New Roman" pitchFamily="18" charset="0"/>
              </a:rPr>
              <a:t>: İlk tartım(silika jel + </a:t>
            </a:r>
            <a:r>
              <a:rPr lang="tr-TR" altLang="tr-TR" sz="2400" dirty="0" err="1" smtClean="0">
                <a:solidFill>
                  <a:srgbClr val="000000"/>
                </a:solidFill>
                <a:latin typeface="Times New Roman" pitchFamily="18" charset="0"/>
                <a:cs typeface="Times New Roman" pitchFamily="18" charset="0"/>
              </a:rPr>
              <a:t>impinger</a:t>
            </a:r>
            <a:r>
              <a:rPr lang="tr-TR" altLang="tr-TR" sz="2400" dirty="0" smtClean="0">
                <a:solidFill>
                  <a:srgbClr val="000000"/>
                </a:solidFill>
                <a:latin typeface="Times New Roman" pitchFamily="18" charset="0"/>
                <a:cs typeface="Times New Roman" pitchFamily="18" charset="0"/>
              </a:rPr>
              <a:t>),g</a:t>
            </a:r>
            <a:endParaRPr lang="tr-TR" altLang="tr-TR" sz="24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ikdörtgen 1"/>
          <p:cNvSpPr>
            <a:spLocks noChangeArrowheads="1"/>
          </p:cNvSpPr>
          <p:nvPr/>
        </p:nvSpPr>
        <p:spPr bwMode="auto">
          <a:xfrm>
            <a:off x="285720" y="838200"/>
            <a:ext cx="8572560" cy="3416320"/>
          </a:xfrm>
          <a:prstGeom prst="rect">
            <a:avLst/>
          </a:prstGeom>
          <a:noFill/>
          <a:ln w="9525">
            <a:noFill/>
            <a:miter lim="800000"/>
            <a:headEnd/>
            <a:tailEnd/>
          </a:ln>
        </p:spPr>
        <p:txBody>
          <a:bodyPr wrap="square">
            <a:spAutoFit/>
          </a:bodyPr>
          <a:lstStyle/>
          <a:p>
            <a:r>
              <a:rPr lang="tr-TR" altLang="tr-TR" sz="2400" b="1" dirty="0">
                <a:solidFill>
                  <a:srgbClr val="000000"/>
                </a:solidFill>
                <a:latin typeface="Times New Roman Tur" charset="-94"/>
              </a:rPr>
              <a:t>Numune gaz hacmi</a:t>
            </a:r>
            <a:r>
              <a:rPr lang="tr-TR" altLang="tr-TR" sz="2400" b="1" dirty="0" smtClean="0">
                <a:solidFill>
                  <a:srgbClr val="000000"/>
                </a:solidFill>
                <a:latin typeface="Times New Roman Tur" charset="-94"/>
              </a:rPr>
              <a:t>:</a:t>
            </a:r>
          </a:p>
          <a:p>
            <a:endParaRPr lang="tr-TR" altLang="tr-TR" sz="2400" b="1" dirty="0" smtClean="0">
              <a:solidFill>
                <a:srgbClr val="000000"/>
              </a:solidFill>
              <a:latin typeface="Times New Roman Tur" charset="-94"/>
            </a:endParaRPr>
          </a:p>
          <a:p>
            <a:endParaRPr lang="tr-TR" altLang="tr-TR" sz="2400" b="1" dirty="0" smtClean="0">
              <a:solidFill>
                <a:srgbClr val="000000"/>
              </a:solidFill>
              <a:latin typeface="Times New Roman Tur" charset="-94"/>
            </a:endParaRPr>
          </a:p>
          <a:p>
            <a:endParaRPr lang="tr-TR" altLang="tr-TR" sz="2400" b="1" dirty="0" smtClean="0">
              <a:solidFill>
                <a:srgbClr val="000000"/>
              </a:solidFill>
              <a:latin typeface="Times New Roman Tur" charset="-94"/>
            </a:endParaRPr>
          </a:p>
          <a:p>
            <a:endParaRPr lang="tr-TR" altLang="tr-TR" sz="2400" b="1" dirty="0" smtClean="0">
              <a:solidFill>
                <a:srgbClr val="000000"/>
              </a:solidFill>
              <a:latin typeface="Times New Roman Tur" charset="-94"/>
            </a:endParaRPr>
          </a:p>
          <a:p>
            <a:endParaRPr lang="tr-TR" altLang="tr-TR" sz="2400" b="1" dirty="0">
              <a:solidFill>
                <a:srgbClr val="000000"/>
              </a:solidFill>
              <a:latin typeface="Times New Roman Tur" charset="-94"/>
            </a:endParaRPr>
          </a:p>
          <a:p>
            <a:endParaRPr lang="tr-TR" altLang="tr-TR" sz="2400" dirty="0">
              <a:solidFill>
                <a:srgbClr val="000000"/>
              </a:solidFill>
              <a:latin typeface="Times New Roman Tur" charset="-94"/>
            </a:endParaRPr>
          </a:p>
          <a:p>
            <a:endParaRPr lang="tr-TR" altLang="tr-TR" sz="2400" b="1" dirty="0" smtClean="0">
              <a:solidFill>
                <a:srgbClr val="000000"/>
              </a:solidFill>
              <a:latin typeface="Times New Roman Tur" charset="-94"/>
            </a:endParaRPr>
          </a:p>
          <a:p>
            <a:endParaRPr lang="tr-TR" altLang="tr-TR" sz="2400" b="1" dirty="0" smtClean="0">
              <a:solidFill>
                <a:srgbClr val="000000"/>
              </a:solidFill>
              <a:latin typeface="Times New Roman Tur" charset="-94"/>
            </a:endParaRPr>
          </a:p>
        </p:txBody>
      </p:sp>
      <p:pic>
        <p:nvPicPr>
          <p:cNvPr id="5122" name="Picture 2"/>
          <p:cNvPicPr>
            <a:picLocks noChangeAspect="1" noChangeArrowheads="1"/>
          </p:cNvPicPr>
          <p:nvPr/>
        </p:nvPicPr>
        <p:blipFill>
          <a:blip r:embed="rId3"/>
          <a:srcRect/>
          <a:stretch>
            <a:fillRect/>
          </a:stretch>
        </p:blipFill>
        <p:spPr bwMode="auto">
          <a:xfrm>
            <a:off x="500034" y="1285860"/>
            <a:ext cx="4000528" cy="2634494"/>
          </a:xfrm>
          <a:prstGeom prst="rect">
            <a:avLst/>
          </a:prstGeom>
          <a:noFill/>
          <a:ln w="9525">
            <a:noFill/>
            <a:miter lim="800000"/>
            <a:headEnd/>
            <a:tailEnd/>
          </a:ln>
          <a:effectLst/>
        </p:spPr>
      </p:pic>
      <p:sp>
        <p:nvSpPr>
          <p:cNvPr id="4"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252000" indent="457200">
              <a:spcBef>
                <a:spcPts val="0"/>
              </a:spcBef>
              <a:spcAft>
                <a:spcPts val="600"/>
              </a:spcAft>
            </a:pPr>
            <a:r>
              <a:rPr lang="tr-TR" altLang="tr-TR" sz="4000" b="1" dirty="0" smtClean="0">
                <a:solidFill>
                  <a:srgbClr val="C00000"/>
                </a:solidFill>
                <a:latin typeface="Times New Roman" pitchFamily="18" charset="0"/>
                <a:cs typeface="Times New Roman" pitchFamily="18" charset="0"/>
              </a:rPr>
              <a:t>HIZ VE NEM TAYİNİ</a:t>
            </a:r>
            <a:endParaRPr lang="en-US" altLang="tr-TR" b="1" dirty="0" smtClean="0">
              <a:solidFill>
                <a:srgbClr val="C00000"/>
              </a:solidFill>
              <a:latin typeface="Times New Roman" pitchFamily="18" charset="0"/>
              <a:cs typeface="Times New Roman" pitchFamily="18" charset="0"/>
            </a:endParaRPr>
          </a:p>
        </p:txBody>
      </p:sp>
      <p:sp>
        <p:nvSpPr>
          <p:cNvPr id="5" name="4 Dikdörtgen"/>
          <p:cNvSpPr/>
          <p:nvPr/>
        </p:nvSpPr>
        <p:spPr>
          <a:xfrm>
            <a:off x="4572000" y="1357298"/>
            <a:ext cx="4286280" cy="2554545"/>
          </a:xfrm>
          <a:prstGeom prst="rect">
            <a:avLst/>
          </a:prstGeom>
        </p:spPr>
        <p:txBody>
          <a:bodyPr wrap="square">
            <a:spAutoFit/>
          </a:bodyPr>
          <a:lstStyle/>
          <a:p>
            <a:r>
              <a:rPr lang="tr-TR" altLang="tr-TR" sz="2000" dirty="0" err="1" smtClean="0">
                <a:solidFill>
                  <a:srgbClr val="000000"/>
                </a:solidFill>
                <a:latin typeface="Times New Roman" pitchFamily="18" charset="0"/>
                <a:cs typeface="Times New Roman" pitchFamily="18" charset="0"/>
              </a:rPr>
              <a:t>Vm</a:t>
            </a:r>
            <a:r>
              <a:rPr lang="tr-TR" altLang="tr-TR" sz="2000" dirty="0" smtClean="0">
                <a:solidFill>
                  <a:srgbClr val="000000"/>
                </a:solidFill>
                <a:latin typeface="Times New Roman" pitchFamily="18" charset="0"/>
                <a:cs typeface="Times New Roman" pitchFamily="18" charset="0"/>
              </a:rPr>
              <a:t>(</a:t>
            </a:r>
            <a:r>
              <a:rPr lang="tr-TR" altLang="tr-TR" sz="2000" dirty="0" err="1" smtClean="0">
                <a:solidFill>
                  <a:srgbClr val="000000"/>
                </a:solidFill>
                <a:latin typeface="Times New Roman" pitchFamily="18" charset="0"/>
                <a:cs typeface="Times New Roman" pitchFamily="18" charset="0"/>
              </a:rPr>
              <a:t>std</a:t>
            </a:r>
            <a:r>
              <a:rPr lang="tr-TR" altLang="tr-TR" sz="2000" dirty="0" smtClean="0">
                <a:solidFill>
                  <a:srgbClr val="000000"/>
                </a:solidFill>
                <a:latin typeface="Times New Roman" pitchFamily="18" charset="0"/>
                <a:cs typeface="Times New Roman" pitchFamily="18" charset="0"/>
              </a:rPr>
              <a:t>): Numune gaz hacmi, m</a:t>
            </a:r>
            <a:r>
              <a:rPr lang="tr-TR" altLang="tr-TR" sz="2000" baseline="30000" dirty="0" smtClean="0">
                <a:solidFill>
                  <a:srgbClr val="000000"/>
                </a:solidFill>
                <a:latin typeface="Times New Roman" pitchFamily="18" charset="0"/>
                <a:cs typeface="Times New Roman" pitchFamily="18" charset="0"/>
              </a:rPr>
              <a:t>3</a:t>
            </a:r>
          </a:p>
          <a:p>
            <a:r>
              <a:rPr lang="tr-TR" altLang="tr-TR" sz="2000" dirty="0" smtClean="0">
                <a:solidFill>
                  <a:srgbClr val="000000"/>
                </a:solidFill>
                <a:latin typeface="Times New Roman" pitchFamily="18" charset="0"/>
                <a:cs typeface="Times New Roman" pitchFamily="18" charset="0"/>
              </a:rPr>
              <a:t>K</a:t>
            </a:r>
            <a:r>
              <a:rPr lang="tr-TR" altLang="tr-TR" sz="2000" baseline="-25000" dirty="0" smtClean="0">
                <a:solidFill>
                  <a:srgbClr val="000000"/>
                </a:solidFill>
                <a:latin typeface="Times New Roman" pitchFamily="18" charset="0"/>
                <a:cs typeface="Times New Roman" pitchFamily="18" charset="0"/>
              </a:rPr>
              <a:t>4</a:t>
            </a:r>
            <a:r>
              <a:rPr lang="tr-TR" altLang="tr-TR" sz="2000" dirty="0" smtClean="0">
                <a:solidFill>
                  <a:srgbClr val="000000"/>
                </a:solidFill>
                <a:latin typeface="Times New Roman" pitchFamily="18" charset="0"/>
                <a:cs typeface="Times New Roman" pitchFamily="18" charset="0"/>
              </a:rPr>
              <a:t>: 0.3855 </a:t>
            </a:r>
            <a:r>
              <a:rPr lang="tr-TR" altLang="tr-TR" sz="2000" baseline="30000" dirty="0" smtClean="0">
                <a:solidFill>
                  <a:srgbClr val="000000"/>
                </a:solidFill>
                <a:latin typeface="Times New Roman" pitchFamily="18" charset="0"/>
                <a:cs typeface="Times New Roman" pitchFamily="18" charset="0"/>
              </a:rPr>
              <a:t>0</a:t>
            </a:r>
            <a:r>
              <a:rPr lang="tr-TR" altLang="tr-TR" sz="2000" dirty="0" smtClean="0">
                <a:solidFill>
                  <a:srgbClr val="000000"/>
                </a:solidFill>
                <a:latin typeface="Times New Roman" pitchFamily="18" charset="0"/>
                <a:cs typeface="Times New Roman" pitchFamily="18" charset="0"/>
              </a:rPr>
              <a:t>K/</a:t>
            </a:r>
            <a:r>
              <a:rPr lang="tr-TR" altLang="tr-TR" sz="2000" dirty="0" err="1" smtClean="0">
                <a:solidFill>
                  <a:srgbClr val="000000"/>
                </a:solidFill>
                <a:latin typeface="Times New Roman" pitchFamily="18" charset="0"/>
                <a:cs typeface="Times New Roman" pitchFamily="18" charset="0"/>
              </a:rPr>
              <a:t>mmHg</a:t>
            </a:r>
            <a:endParaRPr lang="tr-TR" altLang="tr-TR" sz="2000" dirty="0" smtClean="0">
              <a:solidFill>
                <a:srgbClr val="000000"/>
              </a:solidFill>
              <a:latin typeface="Times New Roman" pitchFamily="18" charset="0"/>
              <a:cs typeface="Times New Roman" pitchFamily="18" charset="0"/>
            </a:endParaRPr>
          </a:p>
          <a:p>
            <a:r>
              <a:rPr lang="tr-TR" altLang="tr-TR" sz="2000" dirty="0" smtClean="0">
                <a:solidFill>
                  <a:srgbClr val="000000"/>
                </a:solidFill>
                <a:latin typeface="Times New Roman" pitchFamily="18" charset="0"/>
                <a:cs typeface="Times New Roman" pitchFamily="18" charset="0"/>
              </a:rPr>
              <a:t>Y: Kuru gaz ölçer kalibrasyon faktörü</a:t>
            </a:r>
          </a:p>
          <a:p>
            <a:r>
              <a:rPr lang="tr-TR" altLang="tr-TR" sz="2000" dirty="0" err="1" smtClean="0">
                <a:solidFill>
                  <a:srgbClr val="000000"/>
                </a:solidFill>
                <a:latin typeface="Times New Roman" pitchFamily="18" charset="0"/>
                <a:cs typeface="Times New Roman" pitchFamily="18" charset="0"/>
              </a:rPr>
              <a:t>Vm</a:t>
            </a:r>
            <a:r>
              <a:rPr lang="tr-TR" altLang="tr-TR" sz="2000" dirty="0" smtClean="0">
                <a:solidFill>
                  <a:srgbClr val="000000"/>
                </a:solidFill>
                <a:latin typeface="Times New Roman" pitchFamily="18" charset="0"/>
                <a:cs typeface="Times New Roman" pitchFamily="18" charset="0"/>
              </a:rPr>
              <a:t>: Kuru gaz hacmi, m</a:t>
            </a:r>
            <a:r>
              <a:rPr lang="tr-TR" altLang="tr-TR" sz="2000" baseline="30000" dirty="0" smtClean="0">
                <a:solidFill>
                  <a:srgbClr val="000000"/>
                </a:solidFill>
                <a:latin typeface="Times New Roman" pitchFamily="18" charset="0"/>
                <a:cs typeface="Times New Roman" pitchFamily="18" charset="0"/>
              </a:rPr>
              <a:t>3</a:t>
            </a:r>
          </a:p>
          <a:p>
            <a:r>
              <a:rPr lang="tr-TR" altLang="tr-TR" sz="2000" dirty="0" err="1" smtClean="0">
                <a:solidFill>
                  <a:srgbClr val="000000"/>
                </a:solidFill>
                <a:latin typeface="Times New Roman" pitchFamily="18" charset="0"/>
                <a:cs typeface="Times New Roman" pitchFamily="18" charset="0"/>
              </a:rPr>
              <a:t>Pm</a:t>
            </a:r>
            <a:r>
              <a:rPr lang="tr-TR" altLang="tr-TR" sz="2000" dirty="0" smtClean="0">
                <a:solidFill>
                  <a:srgbClr val="000000"/>
                </a:solidFill>
                <a:latin typeface="Times New Roman" pitchFamily="18" charset="0"/>
                <a:cs typeface="Times New Roman" pitchFamily="18" charset="0"/>
              </a:rPr>
              <a:t>: Kuru gaz ölçerdeki mutlak basınç, </a:t>
            </a:r>
            <a:r>
              <a:rPr lang="tr-TR" altLang="tr-TR" sz="2000" dirty="0" err="1" smtClean="0">
                <a:solidFill>
                  <a:srgbClr val="000000"/>
                </a:solidFill>
                <a:latin typeface="Times New Roman" pitchFamily="18" charset="0"/>
                <a:cs typeface="Times New Roman" pitchFamily="18" charset="0"/>
              </a:rPr>
              <a:t>mmHg</a:t>
            </a:r>
            <a:endParaRPr lang="tr-TR" altLang="tr-TR" sz="2000" dirty="0" smtClean="0">
              <a:solidFill>
                <a:srgbClr val="000000"/>
              </a:solidFill>
              <a:latin typeface="Times New Roman" pitchFamily="18" charset="0"/>
              <a:cs typeface="Times New Roman" pitchFamily="18" charset="0"/>
            </a:endParaRPr>
          </a:p>
          <a:p>
            <a:r>
              <a:rPr lang="tr-TR" altLang="tr-TR" sz="2000" dirty="0" err="1" smtClean="0">
                <a:solidFill>
                  <a:srgbClr val="000000"/>
                </a:solidFill>
                <a:latin typeface="Times New Roman" pitchFamily="18" charset="0"/>
                <a:cs typeface="Times New Roman" pitchFamily="18" charset="0"/>
              </a:rPr>
              <a:t>Tm</a:t>
            </a:r>
            <a:r>
              <a:rPr lang="tr-TR" altLang="tr-TR" sz="2000" dirty="0" smtClean="0">
                <a:solidFill>
                  <a:srgbClr val="000000"/>
                </a:solidFill>
                <a:latin typeface="Times New Roman" pitchFamily="18" charset="0"/>
                <a:cs typeface="Times New Roman" pitchFamily="18" charset="0"/>
              </a:rPr>
              <a:t>: Kuru gaz ölçerdeki mutlak sıcaklık,</a:t>
            </a:r>
            <a:r>
              <a:rPr lang="tr-TR" altLang="tr-TR" sz="2000" baseline="30000" dirty="0" smtClean="0">
                <a:solidFill>
                  <a:srgbClr val="000000"/>
                </a:solidFill>
                <a:latin typeface="Times New Roman" pitchFamily="18" charset="0"/>
                <a:cs typeface="Times New Roman" pitchFamily="18" charset="0"/>
              </a:rPr>
              <a:t>0</a:t>
            </a:r>
            <a:r>
              <a:rPr lang="tr-TR" altLang="tr-TR" sz="2000" dirty="0" smtClean="0">
                <a:solidFill>
                  <a:srgbClr val="000000"/>
                </a:solidFill>
                <a:latin typeface="Times New Roman" pitchFamily="18" charset="0"/>
                <a:cs typeface="Times New Roman" pitchFamily="18" charset="0"/>
              </a:rPr>
              <a:t>K</a:t>
            </a:r>
            <a:endParaRPr lang="tr-TR" altLang="tr-TR" sz="2000" dirty="0">
              <a:solidFill>
                <a:srgbClr val="000000"/>
              </a:solidFill>
              <a:latin typeface="Times New Roman" pitchFamily="18" charset="0"/>
              <a:cs typeface="Times New Roman" pitchFamily="18" charset="0"/>
            </a:endParaRPr>
          </a:p>
        </p:txBody>
      </p:sp>
      <p:sp>
        <p:nvSpPr>
          <p:cNvPr id="7" name="6 Dikdörtgen"/>
          <p:cNvSpPr/>
          <p:nvPr/>
        </p:nvSpPr>
        <p:spPr>
          <a:xfrm>
            <a:off x="428596" y="4714884"/>
            <a:ext cx="3195105" cy="461665"/>
          </a:xfrm>
          <a:prstGeom prst="rect">
            <a:avLst/>
          </a:prstGeom>
        </p:spPr>
        <p:txBody>
          <a:bodyPr wrap="none">
            <a:spAutoFit/>
          </a:bodyPr>
          <a:lstStyle/>
          <a:p>
            <a:r>
              <a:rPr lang="tr-TR" altLang="tr-TR" sz="2400" b="1" dirty="0" smtClean="0">
                <a:solidFill>
                  <a:srgbClr val="000000"/>
                </a:solidFill>
                <a:latin typeface="Times New Roman" pitchFamily="18" charset="0"/>
                <a:cs typeface="Times New Roman" pitchFamily="18" charset="0"/>
              </a:rPr>
              <a:t>Nem Muhtevası (</a:t>
            </a:r>
            <a:r>
              <a:rPr lang="tr-TR" altLang="tr-TR" sz="2400" b="1" dirty="0" err="1" smtClean="0">
                <a:solidFill>
                  <a:srgbClr val="000000"/>
                </a:solidFill>
                <a:latin typeface="Times New Roman" pitchFamily="18" charset="0"/>
                <a:cs typeface="Times New Roman" pitchFamily="18" charset="0"/>
              </a:rPr>
              <a:t>Bws</a:t>
            </a:r>
            <a:r>
              <a:rPr lang="tr-TR" altLang="tr-TR" sz="2400" b="1" dirty="0" smtClean="0">
                <a:solidFill>
                  <a:srgbClr val="000000"/>
                </a:solidFill>
                <a:latin typeface="Times New Roman" pitchFamily="18" charset="0"/>
                <a:cs typeface="Times New Roman" pitchFamily="18" charset="0"/>
              </a:rPr>
              <a:t>):</a:t>
            </a:r>
            <a:endParaRPr lang="tr-TR" altLang="tr-TR" sz="2400" b="1" dirty="0">
              <a:solidFill>
                <a:srgbClr val="000000"/>
              </a:solidFill>
              <a:latin typeface="Times New Roman" pitchFamily="18" charset="0"/>
              <a:cs typeface="Times New Roman" pitchFamily="18" charset="0"/>
            </a:endParaRPr>
          </a:p>
        </p:txBody>
      </p:sp>
      <p:pic>
        <p:nvPicPr>
          <p:cNvPr id="5124" name="Picture 4" descr="C:\Users\user\Desktop\Adsız.jpg"/>
          <p:cNvPicPr>
            <a:picLocks noChangeAspect="1" noChangeArrowheads="1"/>
          </p:cNvPicPr>
          <p:nvPr/>
        </p:nvPicPr>
        <p:blipFill>
          <a:blip r:embed="rId4"/>
          <a:srcRect/>
          <a:stretch>
            <a:fillRect/>
          </a:stretch>
        </p:blipFill>
        <p:spPr bwMode="auto">
          <a:xfrm>
            <a:off x="500034" y="5214950"/>
            <a:ext cx="5267325" cy="11715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0" y="0"/>
            <a:ext cx="9144000" cy="685800"/>
          </a:xfrm>
        </p:spPr>
        <p:txBody>
          <a:bodyPr/>
          <a:lstStyle/>
          <a:p>
            <a:pPr marL="252000" indent="457200">
              <a:spcBef>
                <a:spcPts val="0"/>
              </a:spcBef>
              <a:spcAft>
                <a:spcPts val="600"/>
              </a:spcAft>
            </a:pPr>
            <a:r>
              <a:rPr lang="tr-TR" altLang="tr-TR" sz="4000" b="1" dirty="0" smtClean="0">
                <a:solidFill>
                  <a:srgbClr val="C00000"/>
                </a:solidFill>
                <a:latin typeface="Times New Roman" pitchFamily="18" charset="0"/>
                <a:cs typeface="Times New Roman" pitchFamily="18" charset="0"/>
              </a:rPr>
              <a:t>HIZ VE NEM TAYİNİ</a:t>
            </a:r>
            <a:endParaRPr lang="en-US" altLang="tr-TR" b="1" dirty="0" smtClean="0">
              <a:solidFill>
                <a:srgbClr val="C00000"/>
              </a:solidFill>
              <a:latin typeface="Times New Roman" pitchFamily="18" charset="0"/>
              <a:cs typeface="Times New Roman" pitchFamily="18" charset="0"/>
            </a:endParaRPr>
          </a:p>
        </p:txBody>
      </p:sp>
      <p:sp>
        <p:nvSpPr>
          <p:cNvPr id="11" name="10 Dikdörtgen"/>
          <p:cNvSpPr/>
          <p:nvPr/>
        </p:nvSpPr>
        <p:spPr>
          <a:xfrm>
            <a:off x="457200" y="1342994"/>
            <a:ext cx="8153400" cy="4031873"/>
          </a:xfrm>
          <a:prstGeom prst="rect">
            <a:avLst/>
          </a:prstGeom>
        </p:spPr>
        <p:txBody>
          <a:bodyPr wrap="square">
            <a:spAutoFit/>
          </a:bodyPr>
          <a:lstStyle/>
          <a:p>
            <a:pPr algn="just">
              <a:spcBef>
                <a:spcPts val="1200"/>
              </a:spcBef>
              <a:spcAft>
                <a:spcPts val="1200"/>
              </a:spcAft>
              <a:buFont typeface="Wingdings" pitchFamily="2" charset="2"/>
              <a:buChar char="Ø"/>
              <a:defRPr/>
            </a:pPr>
            <a:r>
              <a:rPr lang="tr-TR" altLang="tr-TR" sz="2800" b="1" dirty="0" smtClean="0">
                <a:latin typeface="+mn-lt"/>
                <a:cs typeface="Times New Roman" pitchFamily="18" charset="0"/>
              </a:rPr>
              <a:t>Hız:</a:t>
            </a:r>
            <a:r>
              <a:rPr lang="tr-TR" altLang="tr-TR" sz="2800" dirty="0" smtClean="0">
                <a:latin typeface="+mn-lt"/>
                <a:cs typeface="Times New Roman" pitchFamily="18" charset="0"/>
              </a:rPr>
              <a:t> </a:t>
            </a:r>
          </a:p>
          <a:p>
            <a:pPr algn="just">
              <a:spcBef>
                <a:spcPts val="1200"/>
              </a:spcBef>
              <a:spcAft>
                <a:spcPts val="1200"/>
              </a:spcAft>
              <a:defRPr/>
            </a:pPr>
            <a:r>
              <a:rPr lang="tr-TR" altLang="tr-TR" sz="2800" dirty="0" smtClean="0">
                <a:latin typeface="+mn-lt"/>
                <a:cs typeface="Times New Roman" pitchFamily="18" charset="0"/>
              </a:rPr>
              <a:t>Baca içerisinde bulunan gazın birim zamandaki baca boyunca aldığı yoldur.</a:t>
            </a:r>
            <a:endParaRPr lang="tr-TR" sz="2800" dirty="0">
              <a:latin typeface="+mn-lt"/>
              <a:cs typeface="Times New Roman" pitchFamily="18" charset="0"/>
            </a:endParaRPr>
          </a:p>
          <a:p>
            <a:pPr algn="just">
              <a:spcBef>
                <a:spcPts val="1200"/>
              </a:spcBef>
              <a:spcAft>
                <a:spcPts val="1200"/>
              </a:spcAft>
              <a:buFont typeface="Wingdings" pitchFamily="2" charset="2"/>
              <a:buChar char="Ø"/>
            </a:pPr>
            <a:r>
              <a:rPr lang="tr-TR" altLang="tr-TR" sz="2800" b="1" dirty="0" smtClean="0">
                <a:latin typeface="+mn-lt"/>
                <a:cs typeface="Times New Roman" pitchFamily="18" charset="0"/>
              </a:rPr>
              <a:t>Prensip:</a:t>
            </a:r>
            <a:r>
              <a:rPr lang="tr-TR" altLang="tr-TR" sz="2800" dirty="0" smtClean="0">
                <a:latin typeface="+mn-lt"/>
                <a:cs typeface="Times New Roman" pitchFamily="18" charset="0"/>
              </a:rPr>
              <a:t> </a:t>
            </a:r>
          </a:p>
          <a:p>
            <a:pPr algn="just">
              <a:spcBef>
                <a:spcPts val="1200"/>
              </a:spcBef>
              <a:spcAft>
                <a:spcPts val="1200"/>
              </a:spcAft>
            </a:pPr>
            <a:r>
              <a:rPr lang="tr-TR" altLang="tr-TR" sz="2800" dirty="0" smtClean="0">
                <a:latin typeface="+mn-lt"/>
                <a:cs typeface="Times New Roman" pitchFamily="18" charset="0"/>
              </a:rPr>
              <a:t>Gaz akışının ortalama hızı, borunun kesitinde belirli noktalarda azami hızı(v) belirlemek için kullanılan </a:t>
            </a:r>
            <a:r>
              <a:rPr lang="tr-TR" altLang="tr-TR" sz="2800" dirty="0" err="1" smtClean="0">
                <a:latin typeface="+mn-lt"/>
                <a:cs typeface="Times New Roman" pitchFamily="18" charset="0"/>
              </a:rPr>
              <a:t>Pitot</a:t>
            </a:r>
            <a:r>
              <a:rPr lang="tr-TR" altLang="tr-TR" sz="2800" dirty="0" smtClean="0">
                <a:latin typeface="+mn-lt"/>
                <a:cs typeface="Times New Roman" pitchFamily="18" charset="0"/>
              </a:rPr>
              <a:t> tüpü vasıtasıyla tayin edilir.</a:t>
            </a:r>
            <a:endParaRPr lang="tr-TR" altLang="tr-TR" sz="2800" dirty="0">
              <a:latin typeface="+mn-lt"/>
              <a:cs typeface="Times New Roman" pitchFamily="18" charset="0"/>
            </a:endParaRPr>
          </a:p>
        </p:txBody>
      </p:sp>
    </p:spTree>
    <p:extLst>
      <p:ext uri="{BB962C8B-B14F-4D97-AF65-F5344CB8AC3E}">
        <p14:creationId xmlns:p14="http://schemas.microsoft.com/office/powerpoint/2010/main" val="667968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457200" y="3581400"/>
            <a:ext cx="4572000" cy="369332"/>
          </a:xfrm>
          <a:prstGeom prst="rect">
            <a:avLst/>
          </a:prstGeom>
        </p:spPr>
        <p:txBody>
          <a:bodyPr>
            <a:spAutoFit/>
          </a:bodyPr>
          <a:lstStyle/>
          <a:p>
            <a:pPr eaLnBrk="1" hangingPunct="1">
              <a:defRPr/>
            </a:pPr>
            <a:endParaRPr lang="tr-TR" dirty="0" smtClean="0"/>
          </a:p>
        </p:txBody>
      </p:sp>
      <p:sp>
        <p:nvSpPr>
          <p:cNvPr id="10" name="9 Metin kutusu"/>
          <p:cNvSpPr txBox="1"/>
          <p:nvPr/>
        </p:nvSpPr>
        <p:spPr>
          <a:xfrm>
            <a:off x="304800" y="1905000"/>
            <a:ext cx="8458200" cy="3924151"/>
          </a:xfrm>
          <a:prstGeom prst="rect">
            <a:avLst/>
          </a:prstGeom>
          <a:noFill/>
        </p:spPr>
        <p:txBody>
          <a:bodyPr wrap="square" rtlCol="0">
            <a:spAutoFit/>
          </a:bodyPr>
          <a:lstStyle/>
          <a:p>
            <a:pPr indent="457200" algn="ctr">
              <a:spcBef>
                <a:spcPts val="1200"/>
              </a:spcBef>
              <a:spcAft>
                <a:spcPts val="1800"/>
              </a:spcAft>
            </a:pPr>
            <a:r>
              <a:rPr lang="tr-TR" sz="4400" b="1" dirty="0" smtClean="0">
                <a:solidFill>
                  <a:srgbClr val="0070C0"/>
                </a:solidFill>
                <a:latin typeface="Arial Black" pitchFamily="34" charset="0"/>
              </a:rPr>
              <a:t>TEŞEKKÜRLER</a:t>
            </a:r>
          </a:p>
          <a:p>
            <a:pPr indent="457200" algn="ctr">
              <a:spcBef>
                <a:spcPts val="1200"/>
              </a:spcBef>
              <a:spcAft>
                <a:spcPts val="1800"/>
              </a:spcAft>
            </a:pPr>
            <a:endParaRPr lang="tr-TR" sz="4400" b="1" dirty="0" smtClean="0">
              <a:solidFill>
                <a:srgbClr val="0070C0"/>
              </a:solidFill>
              <a:latin typeface="Arial Black" pitchFamily="34" charset="0"/>
            </a:endParaRPr>
          </a:p>
          <a:p>
            <a:pPr indent="457200" algn="ctr">
              <a:spcBef>
                <a:spcPts val="600"/>
              </a:spcBef>
              <a:spcAft>
                <a:spcPts val="600"/>
              </a:spcAft>
            </a:pPr>
            <a:r>
              <a:rPr lang="tr-TR" sz="2400" b="1" dirty="0" smtClean="0">
                <a:solidFill>
                  <a:srgbClr val="990000"/>
                </a:solidFill>
                <a:latin typeface="Centaur" pitchFamily="18" charset="0"/>
              </a:rPr>
              <a:t>Mustafa ALTUNDAĞ</a:t>
            </a:r>
          </a:p>
          <a:p>
            <a:pPr indent="457200" algn="ctr">
              <a:spcBef>
                <a:spcPts val="600"/>
              </a:spcBef>
              <a:spcAft>
                <a:spcPts val="600"/>
              </a:spcAft>
            </a:pPr>
            <a:r>
              <a:rPr lang="tr-TR" sz="2400" b="1" smtClean="0">
                <a:solidFill>
                  <a:srgbClr val="990000"/>
                </a:solidFill>
                <a:latin typeface="Centaur" pitchFamily="18" charset="0"/>
              </a:rPr>
              <a:t>Kimya Mühendisi</a:t>
            </a:r>
            <a:endParaRPr lang="tr-TR" sz="2400" b="1" dirty="0" smtClean="0">
              <a:solidFill>
                <a:srgbClr val="990000"/>
              </a:solidFill>
              <a:latin typeface="Centaur" pitchFamily="18" charset="0"/>
            </a:endParaRPr>
          </a:p>
          <a:p>
            <a:pPr indent="457200" algn="ctr">
              <a:spcBef>
                <a:spcPts val="600"/>
              </a:spcBef>
              <a:spcAft>
                <a:spcPts val="600"/>
              </a:spcAft>
            </a:pPr>
            <a:r>
              <a:rPr lang="tr-TR" sz="2400" b="1" dirty="0" smtClean="0">
                <a:solidFill>
                  <a:srgbClr val="990000"/>
                </a:solidFill>
                <a:latin typeface="Centaur" pitchFamily="18" charset="0"/>
              </a:rPr>
              <a:t>LABORATUVAR, ÖLÇÜM VE İZLEME DAİRESİ BAŞKANLIĞI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0" y="0"/>
            <a:ext cx="9144000" cy="685800"/>
          </a:xfrm>
        </p:spPr>
        <p:txBody>
          <a:bodyPr/>
          <a:lstStyle/>
          <a:p>
            <a:pPr marL="252000" indent="457200">
              <a:spcBef>
                <a:spcPts val="0"/>
              </a:spcBef>
              <a:spcAft>
                <a:spcPts val="600"/>
              </a:spcAft>
            </a:pPr>
            <a:r>
              <a:rPr lang="tr-TR" altLang="tr-TR" sz="4000" b="1" dirty="0" smtClean="0">
                <a:solidFill>
                  <a:srgbClr val="C00000"/>
                </a:solidFill>
                <a:latin typeface="Times New Roman" pitchFamily="18" charset="0"/>
                <a:cs typeface="Times New Roman" pitchFamily="18" charset="0"/>
              </a:rPr>
              <a:t>HIZ VE NEM TAYİNİ</a:t>
            </a:r>
            <a:endParaRPr lang="en-US" altLang="tr-TR" b="1" dirty="0" smtClean="0">
              <a:solidFill>
                <a:srgbClr val="C00000"/>
              </a:solidFill>
              <a:latin typeface="Times New Roman" pitchFamily="18" charset="0"/>
              <a:cs typeface="Times New Roman" pitchFamily="18" charset="0"/>
            </a:endParaRPr>
          </a:p>
        </p:txBody>
      </p:sp>
      <p:sp>
        <p:nvSpPr>
          <p:cNvPr id="17" name="16 Dikdörtgen"/>
          <p:cNvSpPr/>
          <p:nvPr/>
        </p:nvSpPr>
        <p:spPr>
          <a:xfrm>
            <a:off x="471704" y="836712"/>
            <a:ext cx="8382000" cy="5262979"/>
          </a:xfrm>
          <a:prstGeom prst="rect">
            <a:avLst/>
          </a:prstGeom>
        </p:spPr>
        <p:txBody>
          <a:bodyPr wrap="square">
            <a:spAutoFit/>
          </a:bodyPr>
          <a:lstStyle/>
          <a:p>
            <a:pPr algn="just"/>
            <a:r>
              <a:rPr lang="tr-TR" altLang="tr-TR" sz="2400" b="1" dirty="0" smtClean="0">
                <a:latin typeface="Times New Roman" pitchFamily="18" charset="0"/>
                <a:cs typeface="Times New Roman" pitchFamily="18" charset="0"/>
              </a:rPr>
              <a:t>Metot;</a:t>
            </a:r>
          </a:p>
          <a:p>
            <a:pPr algn="just"/>
            <a:r>
              <a:rPr lang="tr-TR" altLang="tr-TR" sz="2400" dirty="0" smtClean="0">
                <a:latin typeface="Times New Roman" pitchFamily="18" charset="0"/>
                <a:cs typeface="Times New Roman" pitchFamily="18" charset="0"/>
              </a:rPr>
              <a:t>a) Numune alma yerindeki boru boyutlarının(D) tayini,</a:t>
            </a:r>
          </a:p>
          <a:p>
            <a:pPr algn="just"/>
            <a:endParaRPr lang="tr-TR" altLang="tr-TR" sz="2400" dirty="0" smtClean="0">
              <a:latin typeface="Times New Roman" pitchFamily="18" charset="0"/>
              <a:cs typeface="Times New Roman" pitchFamily="18" charset="0"/>
            </a:endParaRPr>
          </a:p>
          <a:p>
            <a:pPr algn="just"/>
            <a:r>
              <a:rPr lang="tr-TR" altLang="tr-TR" sz="2400" dirty="0" smtClean="0">
                <a:latin typeface="Times New Roman" pitchFamily="18" charset="0"/>
                <a:cs typeface="Times New Roman" pitchFamily="18" charset="0"/>
              </a:rPr>
              <a:t>b) Hız profilini yeterince belirleyebilmek için kesitte gerekli ölçme noktalarının sayısı ve yerinin tayini,</a:t>
            </a:r>
          </a:p>
          <a:p>
            <a:pPr algn="just"/>
            <a:endParaRPr lang="tr-TR" altLang="tr-TR" sz="2400" dirty="0" smtClean="0">
              <a:latin typeface="Times New Roman" pitchFamily="18" charset="0"/>
              <a:cs typeface="Times New Roman" pitchFamily="18" charset="0"/>
            </a:endParaRPr>
          </a:p>
          <a:p>
            <a:pPr algn="just"/>
            <a:r>
              <a:rPr lang="tr-TR" altLang="tr-TR" sz="2400" dirty="0" smtClean="0">
                <a:latin typeface="Times New Roman" pitchFamily="18" charset="0"/>
                <a:cs typeface="Times New Roman" pitchFamily="18" charset="0"/>
              </a:rPr>
              <a:t>c) </a:t>
            </a:r>
            <a:r>
              <a:rPr lang="tr-TR" altLang="tr-TR" sz="2400" dirty="0" err="1" smtClean="0">
                <a:latin typeface="Times New Roman" pitchFamily="18" charset="0"/>
                <a:cs typeface="Times New Roman" pitchFamily="18" charset="0"/>
              </a:rPr>
              <a:t>Pitot</a:t>
            </a:r>
            <a:r>
              <a:rPr lang="tr-TR" altLang="tr-TR" sz="2400" dirty="0" smtClean="0">
                <a:latin typeface="Times New Roman" pitchFamily="18" charset="0"/>
                <a:cs typeface="Times New Roman" pitchFamily="18" charset="0"/>
              </a:rPr>
              <a:t> tüpü numune alma noktalarına yerleştirildiğinde </a:t>
            </a:r>
            <a:r>
              <a:rPr lang="tr-TR" altLang="tr-TR" sz="2400" dirty="0" err="1" smtClean="0">
                <a:latin typeface="Times New Roman" pitchFamily="18" charset="0"/>
                <a:cs typeface="Times New Roman" pitchFamily="18" charset="0"/>
              </a:rPr>
              <a:t>Pitot</a:t>
            </a:r>
            <a:r>
              <a:rPr lang="tr-TR" altLang="tr-TR" sz="2400" dirty="0" smtClean="0">
                <a:latin typeface="Times New Roman" pitchFamily="18" charset="0"/>
                <a:cs typeface="Times New Roman" pitchFamily="18" charset="0"/>
              </a:rPr>
              <a:t> tüpünün basınç deliklerinde basınç farkının, </a:t>
            </a:r>
            <a:r>
              <a:rPr lang="el-GR" altLang="tr-TR" sz="2400" dirty="0" smtClean="0">
                <a:latin typeface="Times New Roman" pitchFamily="18" charset="0"/>
                <a:cs typeface="Times New Roman" pitchFamily="18" charset="0"/>
              </a:rPr>
              <a:t>Δ</a:t>
            </a:r>
            <a:r>
              <a:rPr lang="tr-TR" altLang="tr-TR" sz="2400" dirty="0" smtClean="0">
                <a:latin typeface="Times New Roman" pitchFamily="18" charset="0"/>
                <a:cs typeface="Times New Roman" pitchFamily="18" charset="0"/>
              </a:rPr>
              <a:t>p, ölçülmesi,</a:t>
            </a:r>
          </a:p>
          <a:p>
            <a:pPr algn="just"/>
            <a:endParaRPr lang="tr-TR" altLang="tr-TR" sz="2400" dirty="0" smtClean="0">
              <a:latin typeface="Times New Roman" pitchFamily="18" charset="0"/>
              <a:cs typeface="Times New Roman" pitchFamily="18" charset="0"/>
            </a:endParaRPr>
          </a:p>
          <a:p>
            <a:pPr algn="just"/>
            <a:r>
              <a:rPr lang="tr-TR" altLang="tr-TR" sz="2400" dirty="0" smtClean="0">
                <a:latin typeface="Times New Roman" pitchFamily="18" charset="0"/>
                <a:cs typeface="Times New Roman" pitchFamily="18" charset="0"/>
              </a:rPr>
              <a:t>d) Bu basınç farkını esas alan bağıntılardan yararlanarak, her numune alma noktasında hızın tayini,</a:t>
            </a:r>
          </a:p>
          <a:p>
            <a:pPr algn="just"/>
            <a:endParaRPr lang="tr-TR" altLang="tr-TR" sz="2400" dirty="0" smtClean="0">
              <a:latin typeface="Times New Roman" pitchFamily="18" charset="0"/>
              <a:cs typeface="Times New Roman" pitchFamily="18" charset="0"/>
            </a:endParaRPr>
          </a:p>
          <a:p>
            <a:pPr algn="just"/>
            <a:r>
              <a:rPr lang="tr-TR" altLang="tr-TR" sz="2400" dirty="0" smtClean="0">
                <a:latin typeface="Times New Roman" pitchFamily="18" charset="0"/>
                <a:cs typeface="Times New Roman" pitchFamily="18" charset="0"/>
              </a:rPr>
              <a:t>e) Ortalama hız ve kesit alanı yardımıyla debinin hesaplanması adımlarını kapsar.</a:t>
            </a:r>
            <a:endParaRPr lang="tr-TR" alt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3893862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0" y="0"/>
            <a:ext cx="9144000" cy="685800"/>
          </a:xfrm>
        </p:spPr>
        <p:txBody>
          <a:bodyPr/>
          <a:lstStyle/>
          <a:p>
            <a:pPr marL="252000" indent="457200">
              <a:spcBef>
                <a:spcPts val="0"/>
              </a:spcBef>
              <a:spcAft>
                <a:spcPts val="600"/>
              </a:spcAft>
            </a:pPr>
            <a:r>
              <a:rPr lang="tr-TR" altLang="tr-TR" sz="4000" b="1" dirty="0" smtClean="0">
                <a:solidFill>
                  <a:srgbClr val="C00000"/>
                </a:solidFill>
                <a:latin typeface="Times New Roman" pitchFamily="18" charset="0"/>
                <a:cs typeface="Times New Roman" pitchFamily="18" charset="0"/>
              </a:rPr>
              <a:t>HIZ VE NEM TAYİNİ</a:t>
            </a:r>
            <a:endParaRPr lang="en-US" altLang="tr-TR" b="1" dirty="0" smtClean="0">
              <a:solidFill>
                <a:srgbClr val="C00000"/>
              </a:solidFill>
              <a:latin typeface="Times New Roman" pitchFamily="18" charset="0"/>
              <a:cs typeface="Times New Roman" pitchFamily="18" charset="0"/>
            </a:endParaRPr>
          </a:p>
        </p:txBody>
      </p:sp>
      <p:sp>
        <p:nvSpPr>
          <p:cNvPr id="6" name="5 Dikdörtgen"/>
          <p:cNvSpPr/>
          <p:nvPr/>
        </p:nvSpPr>
        <p:spPr>
          <a:xfrm>
            <a:off x="428596" y="2143116"/>
            <a:ext cx="8229600" cy="2308324"/>
          </a:xfrm>
          <a:prstGeom prst="rect">
            <a:avLst/>
          </a:prstGeom>
        </p:spPr>
        <p:txBody>
          <a:bodyPr wrap="square">
            <a:spAutoFit/>
          </a:bodyPr>
          <a:lstStyle/>
          <a:p>
            <a:pPr marL="0" indent="0" algn="just" eaLnBrk="1" hangingPunct="1">
              <a:buFontTx/>
              <a:buNone/>
            </a:pPr>
            <a:r>
              <a:rPr lang="tr-TR" altLang="tr-TR" sz="2400" b="1" dirty="0" smtClean="0">
                <a:latin typeface="Times New Roman" pitchFamily="18" charset="0"/>
                <a:cs typeface="Times New Roman" pitchFamily="18" charset="0"/>
              </a:rPr>
              <a:t>CİHAZ VE EKİPMAN: </a:t>
            </a:r>
          </a:p>
          <a:p>
            <a:pPr marL="0" indent="0" algn="just" eaLnBrk="1" hangingPunct="1">
              <a:buFontTx/>
              <a:buNone/>
            </a:pPr>
            <a:endParaRPr lang="tr-TR" altLang="tr-TR" sz="2400" b="1" dirty="0" smtClean="0">
              <a:latin typeface="Times New Roman" pitchFamily="18" charset="0"/>
              <a:cs typeface="Times New Roman" pitchFamily="18" charset="0"/>
            </a:endParaRPr>
          </a:p>
          <a:p>
            <a:pPr marL="0" indent="0" algn="just" eaLnBrk="1" hangingPunct="1">
              <a:buFontTx/>
              <a:buNone/>
            </a:pPr>
            <a:endParaRPr lang="tr-TR" altLang="tr-TR" sz="2400" b="1" dirty="0" smtClean="0">
              <a:latin typeface="Times New Roman" pitchFamily="18" charset="0"/>
              <a:cs typeface="Times New Roman" pitchFamily="18" charset="0"/>
            </a:endParaRPr>
          </a:p>
          <a:p>
            <a:pPr marL="0" indent="0" algn="just" eaLnBrk="1" hangingPunct="1">
              <a:buFontTx/>
              <a:buNone/>
            </a:pPr>
            <a:endParaRPr lang="tr-TR" altLang="tr-TR" sz="2400" b="1" dirty="0" smtClean="0">
              <a:latin typeface="Times New Roman" pitchFamily="18" charset="0"/>
              <a:cs typeface="Times New Roman" pitchFamily="18" charset="0"/>
            </a:endParaRPr>
          </a:p>
          <a:p>
            <a:pPr marL="0" indent="0" algn="just" eaLnBrk="1" hangingPunct="1">
              <a:buFontTx/>
              <a:buNone/>
            </a:pPr>
            <a:r>
              <a:rPr lang="tr-TR" altLang="tr-TR" sz="2400" dirty="0" smtClean="0">
                <a:latin typeface="Times New Roman" pitchFamily="18" charset="0"/>
                <a:cs typeface="Times New Roman" pitchFamily="18" charset="0"/>
              </a:rPr>
              <a:t>Baca Gazı Hızını tespit edebilmek amacıyla </a:t>
            </a:r>
            <a:r>
              <a:rPr lang="tr-TR" altLang="tr-TR" sz="2400" dirty="0" err="1" smtClean="0">
                <a:latin typeface="Times New Roman" pitchFamily="18" charset="0"/>
                <a:cs typeface="Times New Roman" pitchFamily="18" charset="0"/>
              </a:rPr>
              <a:t>basıç</a:t>
            </a:r>
            <a:r>
              <a:rPr lang="tr-TR" altLang="tr-TR" sz="2400" dirty="0" smtClean="0">
                <a:latin typeface="Times New Roman" pitchFamily="18" charset="0"/>
                <a:cs typeface="Times New Roman" pitchFamily="18" charset="0"/>
              </a:rPr>
              <a:t> farkını ölçmek için L tipi ve S tipi </a:t>
            </a:r>
            <a:r>
              <a:rPr lang="tr-TR" altLang="tr-TR" sz="2400" dirty="0" err="1" smtClean="0">
                <a:latin typeface="Times New Roman" pitchFamily="18" charset="0"/>
                <a:cs typeface="Times New Roman" pitchFamily="18" charset="0"/>
              </a:rPr>
              <a:t>pitot</a:t>
            </a:r>
            <a:r>
              <a:rPr lang="tr-TR" altLang="tr-TR" sz="2400" dirty="0" smtClean="0">
                <a:latin typeface="Times New Roman" pitchFamily="18" charset="0"/>
                <a:cs typeface="Times New Roman" pitchFamily="18" charset="0"/>
              </a:rPr>
              <a:t> tüpleri kullanılmaktadır.</a:t>
            </a:r>
          </a:p>
        </p:txBody>
      </p:sp>
    </p:spTree>
    <p:extLst>
      <p:ext uri="{BB962C8B-B14F-4D97-AF65-F5344CB8AC3E}">
        <p14:creationId xmlns:p14="http://schemas.microsoft.com/office/powerpoint/2010/main" val="2521465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srcRect/>
          <a:stretch>
            <a:fillRect/>
          </a:stretch>
        </p:blipFill>
        <p:spPr>
          <a:xfrm>
            <a:off x="1071538" y="857232"/>
            <a:ext cx="7086600" cy="4659313"/>
          </a:xfrm>
          <a:noFill/>
        </p:spPr>
      </p:pic>
      <p:sp>
        <p:nvSpPr>
          <p:cNvPr id="22531" name="6 Metin kutusu"/>
          <p:cNvSpPr txBox="1">
            <a:spLocks noChangeArrowheads="1"/>
          </p:cNvSpPr>
          <p:nvPr/>
        </p:nvSpPr>
        <p:spPr bwMode="auto">
          <a:xfrm>
            <a:off x="3071802" y="5500702"/>
            <a:ext cx="3143250" cy="430212"/>
          </a:xfrm>
          <a:prstGeom prst="rect">
            <a:avLst/>
          </a:prstGeom>
          <a:noFill/>
          <a:ln w="9525">
            <a:noFill/>
            <a:miter lim="800000"/>
            <a:headEnd/>
            <a:tailEnd/>
          </a:ln>
        </p:spPr>
        <p:txBody>
          <a:bodyPr>
            <a:spAutoFit/>
          </a:bodyPr>
          <a:lstStyle/>
          <a:p>
            <a:r>
              <a:rPr lang="tr-TR" altLang="tr-TR" sz="2200" dirty="0">
                <a:latin typeface="Times New Roman Tur" charset="-94"/>
              </a:rPr>
              <a:t>L Tipi </a:t>
            </a:r>
            <a:r>
              <a:rPr lang="tr-TR" altLang="tr-TR" sz="2200" dirty="0" err="1">
                <a:latin typeface="Times New Roman Tur" charset="-94"/>
              </a:rPr>
              <a:t>Pitot</a:t>
            </a:r>
            <a:r>
              <a:rPr lang="tr-TR" altLang="tr-TR" sz="2200" dirty="0">
                <a:latin typeface="Times New Roman Tur" charset="-94"/>
              </a:rPr>
              <a:t> Tüpü Örneği</a:t>
            </a:r>
          </a:p>
        </p:txBody>
      </p:sp>
      <p:sp>
        <p:nvSpPr>
          <p:cNvPr id="22532" name="Dikdörtgen 6"/>
          <p:cNvSpPr>
            <a:spLocks noChangeArrowheads="1"/>
          </p:cNvSpPr>
          <p:nvPr/>
        </p:nvSpPr>
        <p:spPr bwMode="auto">
          <a:xfrm>
            <a:off x="714348" y="5786454"/>
            <a:ext cx="7620000" cy="831850"/>
          </a:xfrm>
          <a:prstGeom prst="rect">
            <a:avLst/>
          </a:prstGeom>
          <a:noFill/>
          <a:ln w="9525">
            <a:noFill/>
            <a:miter lim="800000"/>
            <a:headEnd/>
            <a:tailEnd/>
          </a:ln>
        </p:spPr>
        <p:txBody>
          <a:bodyPr>
            <a:spAutoFit/>
          </a:bodyPr>
          <a:lstStyle/>
          <a:p>
            <a:pPr algn="just"/>
            <a:r>
              <a:rPr lang="tr-TR" altLang="tr-TR" sz="2400" dirty="0">
                <a:latin typeface="Times New Roman" pitchFamily="18" charset="0"/>
                <a:cs typeface="Times New Roman" pitchFamily="18" charset="0"/>
              </a:rPr>
              <a:t>L tipi </a:t>
            </a:r>
            <a:r>
              <a:rPr lang="tr-TR" altLang="tr-TR" sz="2400" dirty="0" err="1">
                <a:latin typeface="Times New Roman" pitchFamily="18" charset="0"/>
                <a:cs typeface="Times New Roman" pitchFamily="18" charset="0"/>
              </a:rPr>
              <a:t>Pitot</a:t>
            </a:r>
            <a:r>
              <a:rPr lang="tr-TR" altLang="tr-TR" sz="2400" dirty="0">
                <a:latin typeface="Times New Roman" pitchFamily="18" charset="0"/>
                <a:cs typeface="Times New Roman" pitchFamily="18" charset="0"/>
              </a:rPr>
              <a:t> tüpü, akış ölçümleri kirletici gazdan numune almadan önce ve sonra yapılacağı durumlarda tercih edilir.</a:t>
            </a:r>
          </a:p>
        </p:txBody>
      </p:sp>
      <p:sp>
        <p:nvSpPr>
          <p:cNvPr id="6"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52000" marR="0" lvl="0" indent="457200" algn="ctr" defTabSz="914400" rtl="0" eaLnBrk="0" fontAlgn="base" latinLnBrk="0" hangingPunct="0">
              <a:lnSpc>
                <a:spcPct val="100000"/>
              </a:lnSpc>
              <a:spcBef>
                <a:spcPts val="0"/>
              </a:spcBef>
              <a:spcAft>
                <a:spcPts val="600"/>
              </a:spcAft>
              <a:buClrTx/>
              <a:buSzTx/>
              <a:buFontTx/>
              <a:buNone/>
              <a:tabLst/>
              <a:defRPr/>
            </a:pPr>
            <a:r>
              <a:rPr kumimoji="0" lang="tr-TR" altLang="tr-TR" sz="4000" b="1" i="0" u="none" strike="noStrike" kern="0" cap="none" spc="0" normalizeH="0" baseline="0" noProof="0" smtClean="0">
                <a:ln>
                  <a:noFill/>
                </a:ln>
                <a:solidFill>
                  <a:srgbClr val="C00000"/>
                </a:solidFill>
                <a:effectLst/>
                <a:uLnTx/>
                <a:uFillTx/>
                <a:latin typeface="Times New Roman" pitchFamily="18" charset="0"/>
                <a:ea typeface="+mj-ea"/>
                <a:cs typeface="Times New Roman" pitchFamily="18" charset="0"/>
              </a:rPr>
              <a:t>HIZ VE NEM TAYİNİ</a:t>
            </a:r>
            <a:endParaRPr kumimoji="0" lang="en-US" altLang="tr-TR" sz="4400" b="1" i="0" u="none" strike="noStrike" kern="0" cap="none" spc="0" normalizeH="0" baseline="0" noProof="0" dirty="0" smtClean="0">
              <a:ln>
                <a:noFill/>
              </a:ln>
              <a:solidFill>
                <a:srgbClr val="C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a:srcRect/>
          <a:stretch>
            <a:fillRect/>
          </a:stretch>
        </p:blipFill>
        <p:spPr>
          <a:xfrm>
            <a:off x="357158" y="571480"/>
            <a:ext cx="8215370" cy="4286280"/>
          </a:xfrm>
          <a:noFill/>
        </p:spPr>
      </p:pic>
      <p:sp>
        <p:nvSpPr>
          <p:cNvPr id="23555" name="4 Metin kutusu"/>
          <p:cNvSpPr txBox="1">
            <a:spLocks noChangeArrowheads="1"/>
          </p:cNvSpPr>
          <p:nvPr/>
        </p:nvSpPr>
        <p:spPr bwMode="auto">
          <a:xfrm>
            <a:off x="2743200" y="4800600"/>
            <a:ext cx="3286125" cy="431800"/>
          </a:xfrm>
          <a:prstGeom prst="rect">
            <a:avLst/>
          </a:prstGeom>
          <a:noFill/>
          <a:ln w="9525">
            <a:noFill/>
            <a:miter lim="800000"/>
            <a:headEnd/>
            <a:tailEnd/>
          </a:ln>
        </p:spPr>
        <p:txBody>
          <a:bodyPr>
            <a:spAutoFit/>
          </a:bodyPr>
          <a:lstStyle/>
          <a:p>
            <a:r>
              <a:rPr lang="tr-TR" altLang="tr-TR" sz="2200">
                <a:latin typeface="Times New Roman Tur" charset="-94"/>
              </a:rPr>
              <a:t>S Tipi Pitot Tüpü Örneği</a:t>
            </a:r>
          </a:p>
        </p:txBody>
      </p:sp>
      <p:sp>
        <p:nvSpPr>
          <p:cNvPr id="23556" name="Dikdörtgen 2"/>
          <p:cNvSpPr>
            <a:spLocks noChangeArrowheads="1"/>
          </p:cNvSpPr>
          <p:nvPr/>
        </p:nvSpPr>
        <p:spPr bwMode="auto">
          <a:xfrm>
            <a:off x="317500" y="5091113"/>
            <a:ext cx="8458200" cy="1630362"/>
          </a:xfrm>
          <a:prstGeom prst="rect">
            <a:avLst/>
          </a:prstGeom>
          <a:noFill/>
          <a:ln w="9525">
            <a:noFill/>
            <a:miter lim="800000"/>
            <a:headEnd/>
            <a:tailEnd/>
          </a:ln>
        </p:spPr>
        <p:txBody>
          <a:bodyPr>
            <a:spAutoFit/>
          </a:bodyPr>
          <a:lstStyle/>
          <a:p>
            <a:pPr algn="just"/>
            <a:r>
              <a:rPr lang="tr-TR" altLang="tr-TR" sz="2000">
                <a:latin typeface="Times New Roman" pitchFamily="18" charset="0"/>
                <a:cs typeface="Times New Roman" pitchFamily="18" charset="0"/>
              </a:rPr>
              <a:t>S tipi Pitot tüpü, kirleticiden numune alınırken aynı anda hız ölçümünün yapılacağı durumlarda kullanılabilir. Giriş kısmı küçükse, boru cidarı kalınsa, baca gazı kirli ve su damlaları ile sülfürik asitin oluşturduğu gibi aeroseller içeriyorsa tercih edilir. S tipi Pitot tüpü, düzensiz akışın hatalarına L tipi Pitot tüpünden daha duyarlıdır</a:t>
            </a:r>
          </a:p>
        </p:txBody>
      </p:sp>
      <p:sp>
        <p:nvSpPr>
          <p:cNvPr id="6"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52000" marR="0" lvl="0" indent="457200" algn="ctr" defTabSz="914400" rtl="0" eaLnBrk="0" fontAlgn="base" latinLnBrk="0" hangingPunct="0">
              <a:lnSpc>
                <a:spcPct val="100000"/>
              </a:lnSpc>
              <a:spcBef>
                <a:spcPts val="0"/>
              </a:spcBef>
              <a:spcAft>
                <a:spcPts val="600"/>
              </a:spcAft>
              <a:buClrTx/>
              <a:buSzTx/>
              <a:buFontTx/>
              <a:buNone/>
              <a:tabLst/>
              <a:defRPr/>
            </a:pPr>
            <a:r>
              <a:rPr kumimoji="0" lang="tr-TR" altLang="tr-TR" sz="4000" b="1" i="0" u="none" strike="noStrike" kern="0" cap="none" spc="0" normalizeH="0" baseline="0" noProof="0" smtClean="0">
                <a:ln>
                  <a:noFill/>
                </a:ln>
                <a:solidFill>
                  <a:srgbClr val="C00000"/>
                </a:solidFill>
                <a:effectLst/>
                <a:uLnTx/>
                <a:uFillTx/>
                <a:latin typeface="Times New Roman" pitchFamily="18" charset="0"/>
                <a:ea typeface="+mj-ea"/>
                <a:cs typeface="Times New Roman" pitchFamily="18" charset="0"/>
              </a:rPr>
              <a:t>HIZ VE NEM TAYİNİ</a:t>
            </a:r>
            <a:endParaRPr kumimoji="0" lang="en-US" altLang="tr-TR" sz="4400" b="1" i="0" u="none" strike="noStrike" kern="0" cap="none" spc="0" normalizeH="0" baseline="0" noProof="0" dirty="0" smtClean="0">
              <a:ln>
                <a:noFill/>
              </a:ln>
              <a:solidFill>
                <a:srgbClr val="C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Başlık 1"/>
          <p:cNvSpPr>
            <a:spLocks noGrp="1"/>
          </p:cNvSpPr>
          <p:nvPr>
            <p:ph type="title"/>
          </p:nvPr>
        </p:nvSpPr>
        <p:spPr>
          <a:xfrm>
            <a:off x="1000100" y="571480"/>
            <a:ext cx="7239000" cy="863600"/>
          </a:xfrm>
        </p:spPr>
        <p:txBody>
          <a:bodyPr/>
          <a:lstStyle/>
          <a:p>
            <a:r>
              <a:rPr lang="tr-TR" altLang="tr-TR" sz="2800" b="1" dirty="0" smtClean="0">
                <a:solidFill>
                  <a:schemeClr val="tx1"/>
                </a:solidFill>
                <a:latin typeface="Times New Roman" pitchFamily="18" charset="0"/>
                <a:cs typeface="Times New Roman" pitchFamily="18" charset="0"/>
              </a:rPr>
              <a:t>Dikkat Edilmesi Gereken Hususlar</a:t>
            </a:r>
            <a:endParaRPr lang="tr-TR" altLang="tr-TR" sz="2800" b="1" dirty="0" smtClean="0">
              <a:latin typeface="Times New Roman" pitchFamily="18" charset="0"/>
              <a:cs typeface="Times New Roman" pitchFamily="18" charset="0"/>
            </a:endParaRPr>
          </a:p>
        </p:txBody>
      </p:sp>
      <p:sp>
        <p:nvSpPr>
          <p:cNvPr id="25603" name="Dikdörtgen 1"/>
          <p:cNvSpPr>
            <a:spLocks noChangeArrowheads="1"/>
          </p:cNvSpPr>
          <p:nvPr/>
        </p:nvSpPr>
        <p:spPr bwMode="auto">
          <a:xfrm>
            <a:off x="285720" y="1285860"/>
            <a:ext cx="8501122" cy="5355312"/>
          </a:xfrm>
          <a:prstGeom prst="rect">
            <a:avLst/>
          </a:prstGeom>
          <a:noFill/>
          <a:ln w="9525">
            <a:noFill/>
            <a:miter lim="800000"/>
            <a:headEnd/>
            <a:tailEnd/>
          </a:ln>
        </p:spPr>
        <p:txBody>
          <a:bodyPr wrap="square">
            <a:spAutoFit/>
          </a:bodyPr>
          <a:lstStyle/>
          <a:p>
            <a:pPr marL="342900" indent="-342900" algn="just">
              <a:spcBef>
                <a:spcPts val="600"/>
              </a:spcBef>
              <a:spcAft>
                <a:spcPts val="600"/>
              </a:spcAft>
              <a:buFont typeface="Wingdings" pitchFamily="2" charset="2"/>
              <a:buChar char="Ø"/>
            </a:pPr>
            <a:r>
              <a:rPr lang="tr-TR" altLang="tr-TR" sz="2400" dirty="0">
                <a:latin typeface="Times New Roman" pitchFamily="18" charset="0"/>
                <a:cs typeface="Times New Roman" pitchFamily="18" charset="0"/>
              </a:rPr>
              <a:t>Baca eksenine göre gaz akışının açısı 15°‘den daha az olmalıdır </a:t>
            </a:r>
          </a:p>
          <a:p>
            <a:pPr marL="342900" indent="-342900" algn="just">
              <a:spcBef>
                <a:spcPts val="600"/>
              </a:spcBef>
              <a:spcAft>
                <a:spcPts val="600"/>
              </a:spcAft>
              <a:buFont typeface="Wingdings" pitchFamily="2" charset="2"/>
              <a:buChar char="Ø"/>
            </a:pPr>
            <a:r>
              <a:rPr lang="tr-TR" altLang="tr-TR" sz="2400" dirty="0">
                <a:latin typeface="Times New Roman" pitchFamily="18" charset="0"/>
                <a:cs typeface="Times New Roman" pitchFamily="18" charset="0"/>
              </a:rPr>
              <a:t>Gaz akımında düzensiz veya dönüşümlü basınç dalgalanmaları olmamalıdır. Ayrıca, ölçme düzlemindeki herhangi bir düzensiz basınç dalgalanması, </a:t>
            </a:r>
            <a:r>
              <a:rPr lang="tr-TR" altLang="tr-TR" sz="2400" dirty="0" err="1">
                <a:latin typeface="Times New Roman" pitchFamily="18" charset="0"/>
                <a:cs typeface="Times New Roman" pitchFamily="18" charset="0"/>
              </a:rPr>
              <a:t>Pitot</a:t>
            </a:r>
            <a:r>
              <a:rPr lang="tr-TR" altLang="tr-TR" sz="2400" dirty="0">
                <a:latin typeface="Times New Roman" pitchFamily="18" charset="0"/>
                <a:cs typeface="Times New Roman" pitchFamily="18" charset="0"/>
              </a:rPr>
              <a:t> tüpüne mümkün olduğunca kısa bağlantılı manometrede basınç farkı okumalarının ortalamasından 24 </a:t>
            </a:r>
            <a:r>
              <a:rPr lang="tr-TR" altLang="tr-TR" sz="2400" dirty="0" err="1">
                <a:latin typeface="Times New Roman" pitchFamily="18" charset="0"/>
                <a:cs typeface="Times New Roman" pitchFamily="18" charset="0"/>
              </a:rPr>
              <a:t>Pa</a:t>
            </a:r>
            <a:r>
              <a:rPr lang="tr-TR" altLang="tr-TR" sz="2400" dirty="0">
                <a:latin typeface="Times New Roman" pitchFamily="18" charset="0"/>
                <a:cs typeface="Times New Roman" pitchFamily="18" charset="0"/>
              </a:rPr>
              <a:t> ( ±2,5 mm H2O) daha büyük olmamalıdır.</a:t>
            </a:r>
          </a:p>
          <a:p>
            <a:pPr marL="342900" indent="-342900" algn="just">
              <a:spcBef>
                <a:spcPts val="600"/>
              </a:spcBef>
              <a:spcAft>
                <a:spcPts val="600"/>
              </a:spcAft>
              <a:buFont typeface="Wingdings" pitchFamily="2" charset="2"/>
              <a:buChar char="Ø"/>
            </a:pPr>
            <a:r>
              <a:rPr lang="tr-TR" altLang="tr-TR" sz="2400" dirty="0">
                <a:latin typeface="Times New Roman" pitchFamily="18" charset="0"/>
                <a:cs typeface="Times New Roman" pitchFamily="18" charset="0"/>
              </a:rPr>
              <a:t>Dairesel borular için ölçmeler, en az iki yarıçap üzerinde yapılmalı ve bunlar birbirlerine dik açılı olmalıdır. Her bir çapta ortalama hızlar arasındaki fark bütün çaplar için ortalamanın %5ini aşmamalıdır. Fark %5i geçerse, ek numune alma noktaları belirlenmeli veya yeni numune alma bölgesi seçilmelidir.</a:t>
            </a:r>
          </a:p>
          <a:p>
            <a:pPr marL="342900" indent="-342900" algn="just">
              <a:spcBef>
                <a:spcPts val="600"/>
              </a:spcBef>
              <a:spcAft>
                <a:spcPts val="600"/>
              </a:spcAft>
              <a:buFont typeface="Wingdings" pitchFamily="2" charset="2"/>
              <a:buChar char="Ø"/>
            </a:pPr>
            <a:r>
              <a:rPr lang="tr-TR" altLang="tr-TR" sz="2400" dirty="0" err="1">
                <a:solidFill>
                  <a:srgbClr val="000000"/>
                </a:solidFill>
                <a:latin typeface="Times New Roman" pitchFamily="18" charset="0"/>
                <a:cs typeface="Times New Roman" pitchFamily="18" charset="0"/>
              </a:rPr>
              <a:t>Pitot</a:t>
            </a:r>
            <a:r>
              <a:rPr lang="tr-TR" altLang="tr-TR" sz="2400" dirty="0">
                <a:solidFill>
                  <a:srgbClr val="000000"/>
                </a:solidFill>
                <a:latin typeface="Times New Roman" pitchFamily="18" charset="0"/>
                <a:cs typeface="Times New Roman" pitchFamily="18" charset="0"/>
              </a:rPr>
              <a:t> tüpünün kullanılacağı kesit alanının her hangi bir noktasında ters akışı bulunmamalıdır</a:t>
            </a:r>
            <a:r>
              <a:rPr lang="tr-TR" altLang="tr-TR" sz="2400" dirty="0" smtClean="0">
                <a:solidFill>
                  <a:srgbClr val="000000"/>
                </a:solidFill>
                <a:latin typeface="Times New Roman" pitchFamily="18" charset="0"/>
                <a:cs typeface="Times New Roman" pitchFamily="18" charset="0"/>
              </a:rPr>
              <a:t>.</a:t>
            </a:r>
            <a:endParaRPr lang="tr-TR" altLang="tr-TR" sz="2400" dirty="0">
              <a:latin typeface="Times New Roman" pitchFamily="18" charset="0"/>
              <a:cs typeface="Times New Roman" pitchFamily="18" charset="0"/>
            </a:endParaRPr>
          </a:p>
        </p:txBody>
      </p:sp>
      <p:sp>
        <p:nvSpPr>
          <p:cNvPr id="5"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52000" marR="0" lvl="0" indent="457200" algn="ctr" defTabSz="914400" rtl="0" eaLnBrk="0" fontAlgn="base" latinLnBrk="0" hangingPunct="0">
              <a:lnSpc>
                <a:spcPct val="100000"/>
              </a:lnSpc>
              <a:spcBef>
                <a:spcPts val="0"/>
              </a:spcBef>
              <a:spcAft>
                <a:spcPts val="600"/>
              </a:spcAft>
              <a:buClrTx/>
              <a:buSzTx/>
              <a:buFontTx/>
              <a:buNone/>
              <a:tabLst/>
              <a:defRPr/>
            </a:pPr>
            <a:r>
              <a:rPr kumimoji="0" lang="tr-TR" altLang="tr-TR" sz="4000" b="1" i="0" u="none" strike="noStrike" kern="0" cap="none" spc="0" normalizeH="0" baseline="0" noProof="0" smtClean="0">
                <a:ln>
                  <a:noFill/>
                </a:ln>
                <a:solidFill>
                  <a:srgbClr val="C00000"/>
                </a:solidFill>
                <a:effectLst/>
                <a:uLnTx/>
                <a:uFillTx/>
                <a:latin typeface="Times New Roman" pitchFamily="18" charset="0"/>
                <a:ea typeface="+mj-ea"/>
                <a:cs typeface="Times New Roman" pitchFamily="18" charset="0"/>
              </a:rPr>
              <a:t>HIZ VE NEM TAYİNİ</a:t>
            </a:r>
            <a:endParaRPr kumimoji="0" lang="en-US" altLang="tr-TR" sz="4400" b="1" i="0" u="none" strike="noStrike" kern="0" cap="none" spc="0" normalizeH="0" baseline="0" noProof="0" dirty="0" smtClean="0">
              <a:ln>
                <a:noFill/>
              </a:ln>
              <a:solidFill>
                <a:srgbClr val="C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282" y="1066800"/>
            <a:ext cx="8715436" cy="5791200"/>
          </a:xfrm>
        </p:spPr>
        <p:txBody>
          <a:bodyPr/>
          <a:lstStyle/>
          <a:p>
            <a:pPr marL="0" indent="0" algn="just" eaLnBrk="1" hangingPunct="1">
              <a:spcBef>
                <a:spcPts val="600"/>
              </a:spcBef>
              <a:spcAft>
                <a:spcPts val="600"/>
              </a:spcAft>
              <a:buFont typeface="Wingdings" pitchFamily="2" charset="2"/>
              <a:buChar char="Ø"/>
              <a:defRPr/>
            </a:pPr>
            <a:r>
              <a:rPr lang="tr-TR" altLang="tr-TR" sz="2400" kern="1200" dirty="0" smtClean="0">
                <a:solidFill>
                  <a:srgbClr val="000000"/>
                </a:solidFill>
                <a:latin typeface="Times New Roman" pitchFamily="18" charset="0"/>
                <a:cs typeface="Times New Roman" pitchFamily="18" charset="0"/>
              </a:rPr>
              <a:t>Asgarî </a:t>
            </a:r>
            <a:r>
              <a:rPr lang="tr-TR" altLang="tr-TR" sz="2400" kern="1200" dirty="0">
                <a:solidFill>
                  <a:srgbClr val="000000"/>
                </a:solidFill>
                <a:latin typeface="Times New Roman" pitchFamily="18" charset="0"/>
                <a:cs typeface="Times New Roman" pitchFamily="18" charset="0"/>
              </a:rPr>
              <a:t>hızın, akış hızı ölçümü için kullanılan metodun tayin sınırından daha yüksek olması,</a:t>
            </a:r>
          </a:p>
          <a:p>
            <a:pPr marL="0" indent="0" algn="just" eaLnBrk="1" hangingPunct="1">
              <a:spcBef>
                <a:spcPts val="600"/>
              </a:spcBef>
              <a:spcAft>
                <a:spcPts val="600"/>
              </a:spcAft>
              <a:buFont typeface="Wingdings" pitchFamily="2" charset="2"/>
              <a:buChar char="Ø"/>
              <a:defRPr/>
            </a:pPr>
            <a:r>
              <a:rPr lang="tr-TR" altLang="tr-TR" sz="2400" kern="1200" dirty="0">
                <a:solidFill>
                  <a:srgbClr val="000000"/>
                </a:solidFill>
                <a:latin typeface="Times New Roman" pitchFamily="18" charset="0"/>
                <a:cs typeface="Times New Roman" pitchFamily="18" charset="0"/>
              </a:rPr>
              <a:t>En yüksek ve en düşük mevzi gaz hızlarının birbirine oranının 3:1’den daha az olması.</a:t>
            </a:r>
          </a:p>
          <a:p>
            <a:pPr marL="0" indent="0" algn="just" eaLnBrk="1" hangingPunct="1">
              <a:spcBef>
                <a:spcPts val="600"/>
              </a:spcBef>
              <a:spcAft>
                <a:spcPts val="600"/>
              </a:spcAft>
              <a:buFont typeface="Wingdings" pitchFamily="2" charset="2"/>
              <a:buChar char="Ø"/>
              <a:defRPr/>
            </a:pPr>
            <a:r>
              <a:rPr lang="tr-TR" altLang="tr-TR" sz="2400" kern="1200" dirty="0" smtClean="0">
                <a:solidFill>
                  <a:srgbClr val="000000"/>
                </a:solidFill>
                <a:latin typeface="Times New Roman" pitchFamily="18" charset="0"/>
                <a:cs typeface="Times New Roman" pitchFamily="18" charset="0"/>
              </a:rPr>
              <a:t>Borunun </a:t>
            </a:r>
            <a:r>
              <a:rPr lang="tr-TR" altLang="tr-TR" sz="2400" kern="1200" dirty="0">
                <a:solidFill>
                  <a:srgbClr val="000000"/>
                </a:solidFill>
                <a:latin typeface="Times New Roman" pitchFamily="18" charset="0"/>
                <a:cs typeface="Times New Roman" pitchFamily="18" charset="0"/>
              </a:rPr>
              <a:t>iç çapında, hızın ölçüldüğü yere alt ve üst </a:t>
            </a:r>
            <a:r>
              <a:rPr lang="tr-TR" altLang="tr-TR" sz="2400" kern="1200" dirty="0" smtClean="0">
                <a:solidFill>
                  <a:srgbClr val="000000"/>
                </a:solidFill>
                <a:latin typeface="Times New Roman" pitchFamily="18" charset="0"/>
                <a:cs typeface="Times New Roman" pitchFamily="18" charset="0"/>
              </a:rPr>
              <a:t>akış da </a:t>
            </a:r>
            <a:r>
              <a:rPr lang="tr-TR" altLang="tr-TR" sz="2400" kern="1200" dirty="0">
                <a:solidFill>
                  <a:srgbClr val="000000"/>
                </a:solidFill>
                <a:latin typeface="Times New Roman" pitchFamily="18" charset="0"/>
                <a:cs typeface="Times New Roman" pitchFamily="18" charset="0"/>
              </a:rPr>
              <a:t>en az 5 hidrolik çap mesafede ani değişiklikler olmamalıdır</a:t>
            </a:r>
            <a:r>
              <a:rPr lang="tr-TR" altLang="tr-TR" sz="2400" kern="1200" dirty="0" smtClean="0">
                <a:solidFill>
                  <a:srgbClr val="000000"/>
                </a:solidFill>
                <a:latin typeface="Times New Roman" pitchFamily="18" charset="0"/>
                <a:cs typeface="Times New Roman" pitchFamily="18" charset="0"/>
              </a:rPr>
              <a:t>.</a:t>
            </a:r>
          </a:p>
          <a:p>
            <a:pPr marL="0" indent="0" algn="just" eaLnBrk="1" hangingPunct="1">
              <a:spcBef>
                <a:spcPts val="600"/>
              </a:spcBef>
              <a:spcAft>
                <a:spcPts val="600"/>
              </a:spcAft>
              <a:buFontTx/>
              <a:buNone/>
              <a:defRPr/>
            </a:pPr>
            <a:r>
              <a:rPr lang="tr-TR" altLang="tr-TR" sz="2400" kern="1200" dirty="0" smtClean="0">
                <a:solidFill>
                  <a:srgbClr val="000000"/>
                </a:solidFill>
                <a:latin typeface="Times New Roman" pitchFamily="18" charset="0"/>
                <a:cs typeface="Times New Roman" pitchFamily="18" charset="0"/>
              </a:rPr>
              <a:t>NOT : Dairesel </a:t>
            </a:r>
            <a:r>
              <a:rPr lang="tr-TR" altLang="tr-TR" sz="2400" kern="1200" dirty="0">
                <a:solidFill>
                  <a:srgbClr val="000000"/>
                </a:solidFill>
                <a:latin typeface="Times New Roman" pitchFamily="18" charset="0"/>
                <a:cs typeface="Times New Roman" pitchFamily="18" charset="0"/>
              </a:rPr>
              <a:t>olmayan borularda, hidrolik çap ,borunun kesit </a:t>
            </a:r>
            <a:r>
              <a:rPr lang="tr-TR" altLang="tr-TR" sz="2400" kern="1200" dirty="0" smtClean="0">
                <a:solidFill>
                  <a:srgbClr val="000000"/>
                </a:solidFill>
                <a:latin typeface="Times New Roman" pitchFamily="18" charset="0"/>
                <a:cs typeface="Times New Roman" pitchFamily="18" charset="0"/>
              </a:rPr>
              <a:t>alanının </a:t>
            </a:r>
            <a:r>
              <a:rPr lang="tr-TR" altLang="tr-TR" sz="2400" kern="1200" dirty="0">
                <a:solidFill>
                  <a:srgbClr val="000000"/>
                </a:solidFill>
                <a:latin typeface="Times New Roman" pitchFamily="18" charset="0"/>
                <a:cs typeface="Times New Roman" pitchFamily="18" charset="0"/>
              </a:rPr>
              <a:t>4 ile </a:t>
            </a:r>
            <a:r>
              <a:rPr lang="tr-TR" altLang="tr-TR" sz="2400" kern="1200" dirty="0" smtClean="0">
                <a:solidFill>
                  <a:srgbClr val="000000"/>
                </a:solidFill>
                <a:latin typeface="Times New Roman" pitchFamily="18" charset="0"/>
                <a:cs typeface="Times New Roman" pitchFamily="18" charset="0"/>
              </a:rPr>
              <a:t>çarpılması </a:t>
            </a:r>
            <a:r>
              <a:rPr lang="tr-TR" altLang="tr-TR" sz="2400" kern="1200" dirty="0">
                <a:solidFill>
                  <a:srgbClr val="000000"/>
                </a:solidFill>
                <a:latin typeface="Times New Roman" pitchFamily="18" charset="0"/>
                <a:cs typeface="Times New Roman" pitchFamily="18" charset="0"/>
              </a:rPr>
              <a:t>ve </a:t>
            </a:r>
            <a:r>
              <a:rPr lang="tr-TR" altLang="tr-TR" sz="2400" kern="1200" dirty="0" smtClean="0">
                <a:solidFill>
                  <a:srgbClr val="000000"/>
                </a:solidFill>
                <a:latin typeface="Times New Roman" pitchFamily="18" charset="0"/>
                <a:cs typeface="Times New Roman" pitchFamily="18" charset="0"/>
              </a:rPr>
              <a:t>sonucun borunun </a:t>
            </a:r>
            <a:r>
              <a:rPr lang="tr-TR" altLang="tr-TR" sz="2400" kern="1200" dirty="0">
                <a:solidFill>
                  <a:srgbClr val="000000"/>
                </a:solidFill>
                <a:latin typeface="Times New Roman" pitchFamily="18" charset="0"/>
                <a:cs typeface="Times New Roman" pitchFamily="18" charset="0"/>
              </a:rPr>
              <a:t>çevresine bölünmesi ile bulunur</a:t>
            </a:r>
            <a:r>
              <a:rPr lang="tr-TR" altLang="tr-TR" sz="2400" kern="1200" dirty="0" smtClean="0">
                <a:solidFill>
                  <a:srgbClr val="000000"/>
                </a:solidFill>
                <a:latin typeface="Times New Roman" pitchFamily="18" charset="0"/>
                <a:cs typeface="Times New Roman" pitchFamily="18" charset="0"/>
              </a:rPr>
              <a:t>.</a:t>
            </a:r>
          </a:p>
          <a:p>
            <a:pPr marL="0" indent="0" algn="just">
              <a:spcBef>
                <a:spcPts val="600"/>
              </a:spcBef>
              <a:spcAft>
                <a:spcPts val="600"/>
              </a:spcAft>
              <a:buFont typeface="Wingdings" pitchFamily="2" charset="2"/>
              <a:buChar char="Ø"/>
              <a:defRPr/>
            </a:pPr>
            <a:r>
              <a:rPr lang="tr-TR" sz="2400" dirty="0" smtClean="0">
                <a:latin typeface="Times New Roman" panose="02020603050405020304" pitchFamily="18" charset="0"/>
                <a:cs typeface="Times New Roman" panose="02020603050405020304" pitchFamily="18" charset="0"/>
              </a:rPr>
              <a:t>Her hız ölçme noktasındaki mutlak sıcaklık, borunun kesit alanındaki ortalamadan % 5den daha fazla sapmamalıdır.</a:t>
            </a:r>
          </a:p>
          <a:p>
            <a:pPr marL="0" indent="0" algn="just">
              <a:spcBef>
                <a:spcPts val="600"/>
              </a:spcBef>
              <a:spcAft>
                <a:spcPts val="600"/>
              </a:spcAft>
              <a:buFontTx/>
              <a:buNone/>
              <a:defRPr/>
            </a:pPr>
            <a:r>
              <a:rPr lang="tr-TR" sz="2400" dirty="0" smtClean="0">
                <a:latin typeface="Times New Roman" panose="02020603050405020304" pitchFamily="18" charset="0"/>
                <a:cs typeface="Times New Roman" panose="02020603050405020304" pitchFamily="18" charset="0"/>
              </a:rPr>
              <a:t>NOT : Sıcaklık farklarının %5den daha büyük olması, numune alma noktasında tabakalı bir akış</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olduğunu gösterir.</a:t>
            </a:r>
            <a:endParaRPr lang="tr-TR" sz="2400" dirty="0">
              <a:latin typeface="Times New Roman" panose="02020603050405020304" pitchFamily="18" charset="0"/>
              <a:cs typeface="Times New Roman" panose="02020603050405020304" pitchFamily="18" charset="0"/>
            </a:endParaRPr>
          </a:p>
        </p:txBody>
      </p:sp>
      <p:sp>
        <p:nvSpPr>
          <p:cNvPr id="26627" name="Başlık 1"/>
          <p:cNvSpPr>
            <a:spLocks noGrp="1"/>
          </p:cNvSpPr>
          <p:nvPr>
            <p:ph type="title"/>
          </p:nvPr>
        </p:nvSpPr>
        <p:spPr>
          <a:xfrm>
            <a:off x="928662" y="428604"/>
            <a:ext cx="7239000" cy="863600"/>
          </a:xfrm>
        </p:spPr>
        <p:txBody>
          <a:bodyPr/>
          <a:lstStyle/>
          <a:p>
            <a:r>
              <a:rPr lang="tr-TR" altLang="tr-TR" sz="2800" b="1" dirty="0" smtClean="0">
                <a:solidFill>
                  <a:schemeClr val="tx1"/>
                </a:solidFill>
                <a:latin typeface="Times New Roman" pitchFamily="18" charset="0"/>
                <a:cs typeface="Times New Roman" pitchFamily="18" charset="0"/>
              </a:rPr>
              <a:t>Dikkat Edilmesi Gereken Hususlar</a:t>
            </a:r>
            <a:endParaRPr lang="tr-TR" altLang="tr-TR" sz="2800" b="1" dirty="0" smtClean="0">
              <a:latin typeface="Times New Roman" pitchFamily="18" charset="0"/>
              <a:cs typeface="Times New Roman" pitchFamily="18" charset="0"/>
            </a:endParaRPr>
          </a:p>
        </p:txBody>
      </p:sp>
      <p:sp>
        <p:nvSpPr>
          <p:cNvPr id="5" name="Başlık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52000" marR="0" lvl="0" indent="457200" algn="ctr" defTabSz="914400" rtl="0" eaLnBrk="0" fontAlgn="base" latinLnBrk="0" hangingPunct="0">
              <a:lnSpc>
                <a:spcPct val="100000"/>
              </a:lnSpc>
              <a:spcBef>
                <a:spcPts val="0"/>
              </a:spcBef>
              <a:spcAft>
                <a:spcPts val="600"/>
              </a:spcAft>
              <a:buClrTx/>
              <a:buSzTx/>
              <a:buFontTx/>
              <a:buNone/>
              <a:tabLst/>
              <a:defRPr/>
            </a:pPr>
            <a:r>
              <a:rPr kumimoji="0" lang="tr-TR" altLang="tr-TR" sz="4000" b="1" i="0" u="none" strike="noStrike" kern="0" cap="none" spc="0" normalizeH="0" baseline="0" noProof="0" smtClean="0">
                <a:ln>
                  <a:noFill/>
                </a:ln>
                <a:solidFill>
                  <a:srgbClr val="C00000"/>
                </a:solidFill>
                <a:effectLst/>
                <a:uLnTx/>
                <a:uFillTx/>
                <a:latin typeface="Times New Roman" pitchFamily="18" charset="0"/>
                <a:ea typeface="+mj-ea"/>
                <a:cs typeface="Times New Roman" pitchFamily="18" charset="0"/>
              </a:rPr>
              <a:t>HIZ VE NEM TAYİNİ</a:t>
            </a:r>
            <a:endParaRPr kumimoji="0" lang="en-US" altLang="tr-TR" sz="4400" b="1" i="0" u="none" strike="noStrike" kern="0" cap="none" spc="0" normalizeH="0" baseline="0" noProof="0" dirty="0" smtClean="0">
              <a:ln>
                <a:noFill/>
              </a:ln>
              <a:solidFill>
                <a:srgbClr val="C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9502</TotalTime>
  <Words>1719</Words>
  <Application>Microsoft Office PowerPoint</Application>
  <PresentationFormat>Ekran Gösterisi (4:3)</PresentationFormat>
  <Paragraphs>195</Paragraphs>
  <Slides>30</Slides>
  <Notes>11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30</vt:i4>
      </vt:variant>
    </vt:vector>
  </HeadingPairs>
  <TitlesOfParts>
    <vt:vector size="37" baseType="lpstr">
      <vt:lpstr>Arial</vt:lpstr>
      <vt:lpstr>Arial Black</vt:lpstr>
      <vt:lpstr>Centaur</vt:lpstr>
      <vt:lpstr>Times New Roman</vt:lpstr>
      <vt:lpstr>Times New Roman Tur</vt:lpstr>
      <vt:lpstr>Wingdings</vt:lpstr>
      <vt:lpstr>Varsayılan Tasarım</vt:lpstr>
      <vt:lpstr>PowerPoint Sunusu</vt:lpstr>
      <vt:lpstr>PowerPoint Sunusu</vt:lpstr>
      <vt:lpstr>HIZ VE NEM TAYİNİ</vt:lpstr>
      <vt:lpstr>HIZ VE NEM TAYİNİ</vt:lpstr>
      <vt:lpstr>HIZ VE NEM TAYİNİ</vt:lpstr>
      <vt:lpstr>PowerPoint Sunusu</vt:lpstr>
      <vt:lpstr>PowerPoint Sunusu</vt:lpstr>
      <vt:lpstr>Dikkat Edilmesi Gereken Hususlar</vt:lpstr>
      <vt:lpstr>Dikkat Edilmesi Gereken Hususlar</vt:lpstr>
      <vt:lpstr>PowerPoint Sunusu</vt:lpstr>
      <vt:lpstr>PowerPoint Sunusu</vt:lpstr>
      <vt:lpstr>Numune Alma Sayısının Belirlenmesi</vt:lpstr>
      <vt:lpstr>Numune alma noktalarının boru cidarından uzaklığı (D çapının yüzdesi olarak)</vt:lpstr>
      <vt:lpstr>PowerPoint Sunusu</vt:lpstr>
      <vt:lpstr>PowerPoint Sunusu</vt:lpstr>
      <vt:lpstr>PowerPoint Sunusu</vt:lpstr>
      <vt:lpstr>PowerPoint Sunusu</vt:lpstr>
      <vt:lpstr>PowerPoint Sunusu</vt:lpstr>
      <vt:lpstr>PowerPoint Sunusu</vt:lpstr>
      <vt:lpstr>NEM ÖLÇÜM STANDARTLARI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Betül KESKİN</dc:creator>
  <cp:lastModifiedBy>Mustafa Altundağ</cp:lastModifiedBy>
  <cp:revision>1078</cp:revision>
  <cp:lastPrinted>1601-01-01T00:00:00Z</cp:lastPrinted>
  <dcterms:created xsi:type="dcterms:W3CDTF">1601-01-01T00:00:00Z</dcterms:created>
  <dcterms:modified xsi:type="dcterms:W3CDTF">2019-10-16T14:00:32Z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